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7" r:id="rId2"/>
  </p:sldIdLst>
  <p:sldSz cx="32918400" cy="38404800"/>
  <p:notesSz cx="6858000" cy="91440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userDrawn="1">
          <p15:clr>
            <a:srgbClr val="A4A3A4"/>
          </p15:clr>
        </p15:guide>
        <p15:guide id="2" pos="1036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acy Igwe" initials="SI" lastIdx="2" clrIdx="0">
    <p:extLst>
      <p:ext uri="{19B8F6BF-5375-455C-9EA6-DF929625EA0E}">
        <p15:presenceInfo xmlns:p15="http://schemas.microsoft.com/office/powerpoint/2012/main" userId="e200666e4816631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6E2"/>
    <a:srgbClr val="F16941"/>
    <a:srgbClr val="CECECE"/>
    <a:srgbClr val="FBAD41"/>
    <a:srgbClr val="5FAFA9"/>
    <a:srgbClr val="F9A1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266"/>
    <p:restoredTop sz="94796" autoAdjust="0"/>
  </p:normalViewPr>
  <p:slideViewPr>
    <p:cSldViewPr snapToGrid="0" snapToObjects="1">
      <p:cViewPr>
        <p:scale>
          <a:sx n="40" d="100"/>
          <a:sy n="40" d="100"/>
        </p:scale>
        <p:origin x="20" y="-5820"/>
      </p:cViewPr>
      <p:guideLst>
        <p:guide orient="horz" pos="12096"/>
        <p:guide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jpg>
</file>

<file path=ppt/media/image10.png>
</file>

<file path=ppt/media/image11.sv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5E5517-E747-44CA-9DBE-6D6D292269C3}" type="datetimeFigureOut">
              <a:rPr lang="en-US" smtClean="0"/>
              <a:t>8/5/2021</a:t>
            </a:fld>
            <a:endParaRPr lang="en-US"/>
          </a:p>
        </p:txBody>
      </p:sp>
      <p:sp>
        <p:nvSpPr>
          <p:cNvPr id="4" name="Slide Image Placeholder 3"/>
          <p:cNvSpPr>
            <a:spLocks noGrp="1" noRot="1" noChangeAspect="1"/>
          </p:cNvSpPr>
          <p:nvPr>
            <p:ph type="sldImg" idx="2"/>
          </p:nvPr>
        </p:nvSpPr>
        <p:spPr>
          <a:xfrm>
            <a:off x="2106613" y="1143000"/>
            <a:ext cx="26447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356717-E480-43C6-AF4B-29F7CBAE6B7F}" type="slidenum">
              <a:rPr lang="en-US" smtClean="0"/>
              <a:t>‹#›</a:t>
            </a:fld>
            <a:endParaRPr lang="en-US"/>
          </a:p>
        </p:txBody>
      </p:sp>
    </p:spTree>
    <p:extLst>
      <p:ext uri="{BB962C8B-B14F-4D97-AF65-F5344CB8AC3E}">
        <p14:creationId xmlns:p14="http://schemas.microsoft.com/office/powerpoint/2010/main" val="3665004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19C640F-003F-AE4A-A884-4B5718654FD5}"/>
              </a:ext>
            </a:extLst>
          </p:cNvPr>
          <p:cNvSpPr>
            <a:spLocks noGrp="1"/>
          </p:cNvSpPr>
          <p:nvPr>
            <p:ph type="ctrTitle"/>
          </p:nvPr>
        </p:nvSpPr>
        <p:spPr>
          <a:xfrm>
            <a:off x="2468880" y="5985936"/>
            <a:ext cx="27980640" cy="12733867"/>
          </a:xfrm>
          <a:prstGeom prst="rect">
            <a:avLst/>
          </a:prstGeom>
        </p:spPr>
        <p:txBody>
          <a:bodyPr anchor="b"/>
          <a:lstStyle>
            <a:lvl1pPr algn="l">
              <a:defRPr sz="4400" b="1">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7BD6C47D-5697-104E-A63B-1625B9DC17E5}"/>
              </a:ext>
            </a:extLst>
          </p:cNvPr>
          <p:cNvSpPr>
            <a:spLocks noGrp="1"/>
          </p:cNvSpPr>
          <p:nvPr>
            <p:ph type="subTitle" idx="1"/>
          </p:nvPr>
        </p:nvSpPr>
        <p:spPr>
          <a:xfrm>
            <a:off x="4114800" y="19210869"/>
            <a:ext cx="24688800" cy="8830731"/>
          </a:xfrm>
          <a:prstGeom prst="rect">
            <a:avLst/>
          </a:prstGeom>
        </p:spPr>
        <p:txBody>
          <a:bodyPr/>
          <a:lstStyle>
            <a:lvl1pPr marL="0" indent="0" algn="l">
              <a:buNone/>
              <a:defRPr sz="320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dirty="0"/>
              <a:t>Click to edit Master subtitle style</a:t>
            </a:r>
          </a:p>
        </p:txBody>
      </p:sp>
    </p:spTree>
    <p:extLst>
      <p:ext uri="{BB962C8B-B14F-4D97-AF65-F5344CB8AC3E}">
        <p14:creationId xmlns:p14="http://schemas.microsoft.com/office/powerpoint/2010/main" val="23634642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B1F02C-D580-4146-BA8F-F1BCB1705650}"/>
              </a:ext>
            </a:extLst>
          </p:cNvPr>
          <p:cNvPicPr>
            <a:picLocks noChangeAspect="1"/>
          </p:cNvPicPr>
          <p:nvPr userDrawn="1"/>
        </p:nvPicPr>
        <p:blipFill>
          <a:blip r:embed="rId3"/>
          <a:stretch>
            <a:fillRect/>
          </a:stretch>
        </p:blipFill>
        <p:spPr>
          <a:xfrm>
            <a:off x="0" y="35982391"/>
            <a:ext cx="32918400" cy="2365248"/>
          </a:xfrm>
          <a:prstGeom prst="rect">
            <a:avLst/>
          </a:prstGeom>
        </p:spPr>
      </p:pic>
      <p:pic>
        <p:nvPicPr>
          <p:cNvPr id="7" name="Picture 6">
            <a:extLst>
              <a:ext uri="{FF2B5EF4-FFF2-40B4-BE49-F238E27FC236}">
                <a16:creationId xmlns:a16="http://schemas.microsoft.com/office/drawing/2014/main" id="{87DAE5FB-9094-1B40-8EF3-FDECA6C83175}"/>
              </a:ext>
            </a:extLst>
          </p:cNvPr>
          <p:cNvPicPr>
            <a:picLocks noChangeAspect="1"/>
          </p:cNvPicPr>
          <p:nvPr userDrawn="1"/>
        </p:nvPicPr>
        <p:blipFill>
          <a:blip r:embed="rId4"/>
          <a:stretch>
            <a:fillRect/>
          </a:stretch>
        </p:blipFill>
        <p:spPr>
          <a:xfrm>
            <a:off x="0" y="-85060"/>
            <a:ext cx="32918400" cy="5252540"/>
          </a:xfrm>
          <a:prstGeom prst="rect">
            <a:avLst/>
          </a:prstGeom>
        </p:spPr>
      </p:pic>
      <p:cxnSp>
        <p:nvCxnSpPr>
          <p:cNvPr id="9" name="Straight Connector 8">
            <a:extLst>
              <a:ext uri="{FF2B5EF4-FFF2-40B4-BE49-F238E27FC236}">
                <a16:creationId xmlns:a16="http://schemas.microsoft.com/office/drawing/2014/main" id="{4DF51D10-F53C-6849-8DD3-EA654BBD0572}"/>
              </a:ext>
            </a:extLst>
          </p:cNvPr>
          <p:cNvCxnSpPr>
            <a:cxnSpLocks/>
          </p:cNvCxnSpPr>
          <p:nvPr userDrawn="1"/>
        </p:nvCxnSpPr>
        <p:spPr>
          <a:xfrm>
            <a:off x="457200" y="35897331"/>
            <a:ext cx="32004000" cy="0"/>
          </a:xfrm>
          <a:prstGeom prst="line">
            <a:avLst/>
          </a:prstGeom>
          <a:ln w="152400">
            <a:solidFill>
              <a:srgbClr val="2CA39D"/>
            </a:solidFill>
          </a:ln>
        </p:spPr>
        <p:style>
          <a:lnRef idx="1">
            <a:schemeClr val="accent5"/>
          </a:lnRef>
          <a:fillRef idx="0">
            <a:schemeClr val="accent5"/>
          </a:fillRef>
          <a:effectRef idx="0">
            <a:schemeClr val="accent5"/>
          </a:effectRef>
          <a:fontRef idx="minor">
            <a:schemeClr val="tx1"/>
          </a:fontRef>
        </p:style>
      </p:cxnSp>
      <p:pic>
        <p:nvPicPr>
          <p:cNvPr id="10" name="Picture 9">
            <a:extLst>
              <a:ext uri="{FF2B5EF4-FFF2-40B4-BE49-F238E27FC236}">
                <a16:creationId xmlns:a16="http://schemas.microsoft.com/office/drawing/2014/main" id="{D2F61469-C34E-B94E-880F-98F312B81C77}"/>
              </a:ext>
            </a:extLst>
          </p:cNvPr>
          <p:cNvPicPr>
            <a:picLocks noChangeAspect="1"/>
          </p:cNvPicPr>
          <p:nvPr userDrawn="1"/>
        </p:nvPicPr>
        <p:blipFill>
          <a:blip r:embed="rId5"/>
          <a:stretch>
            <a:fillRect/>
          </a:stretch>
        </p:blipFill>
        <p:spPr>
          <a:xfrm>
            <a:off x="197171" y="463761"/>
            <a:ext cx="8375330" cy="4154898"/>
          </a:xfrm>
          <a:prstGeom prst="rect">
            <a:avLst/>
          </a:prstGeom>
        </p:spPr>
      </p:pic>
    </p:spTree>
    <p:extLst>
      <p:ext uri="{BB962C8B-B14F-4D97-AF65-F5344CB8AC3E}">
        <p14:creationId xmlns:p14="http://schemas.microsoft.com/office/powerpoint/2010/main" val="355457514"/>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18" Type="http://schemas.openxmlformats.org/officeDocument/2006/relationships/image" Target="../media/image20.png"/><Relationship Id="rId3" Type="http://schemas.openxmlformats.org/officeDocument/2006/relationships/image" Target="../media/image5.png"/><Relationship Id="rId7" Type="http://schemas.openxmlformats.org/officeDocument/2006/relationships/image" Target="../media/image9.gif"/><Relationship Id="rId12" Type="http://schemas.openxmlformats.org/officeDocument/2006/relationships/image" Target="../media/image14.png"/><Relationship Id="rId17" Type="http://schemas.openxmlformats.org/officeDocument/2006/relationships/image" Target="../media/image19.png"/><Relationship Id="rId2" Type="http://schemas.openxmlformats.org/officeDocument/2006/relationships/image" Target="../media/image4.png"/><Relationship Id="rId16" Type="http://schemas.openxmlformats.org/officeDocument/2006/relationships/image" Target="../media/image18.png"/><Relationship Id="rId20" Type="http://schemas.openxmlformats.org/officeDocument/2006/relationships/image" Target="../media/image22.pn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jpeg"/><Relationship Id="rId15" Type="http://schemas.openxmlformats.org/officeDocument/2006/relationships/image" Target="../media/image17.jpeg"/><Relationship Id="rId10" Type="http://schemas.openxmlformats.org/officeDocument/2006/relationships/image" Target="../media/image12.png"/><Relationship Id="rId19" Type="http://schemas.openxmlformats.org/officeDocument/2006/relationships/image" Target="../media/image21.png"/><Relationship Id="rId4" Type="http://schemas.openxmlformats.org/officeDocument/2006/relationships/image" Target="../media/image6.png"/><Relationship Id="rId9" Type="http://schemas.openxmlformats.org/officeDocument/2006/relationships/image" Target="../media/image11.svg"/><Relationship Id="rId1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C9F43F61-08C8-48B6-AD04-0EA2D626D422}"/>
              </a:ext>
            </a:extLst>
          </p:cNvPr>
          <p:cNvPicPr>
            <a:picLocks noChangeAspect="1"/>
          </p:cNvPicPr>
          <p:nvPr/>
        </p:nvPicPr>
        <p:blipFill rotWithShape="1">
          <a:blip r:embed="rId2"/>
          <a:srcRect l="16716" t="8172" r="32594" b="6831"/>
          <a:stretch/>
        </p:blipFill>
        <p:spPr>
          <a:xfrm>
            <a:off x="7927968" y="23570044"/>
            <a:ext cx="7599715" cy="6046186"/>
          </a:xfrm>
          <a:prstGeom prst="rect">
            <a:avLst/>
          </a:prstGeom>
        </p:spPr>
      </p:pic>
      <p:pic>
        <p:nvPicPr>
          <p:cNvPr id="239" name="Picture 238">
            <a:extLst>
              <a:ext uri="{FF2B5EF4-FFF2-40B4-BE49-F238E27FC236}">
                <a16:creationId xmlns:a16="http://schemas.microsoft.com/office/drawing/2014/main" id="{FFAABCB8-091A-4132-979E-C4D6DB1F84DD}"/>
              </a:ext>
            </a:extLst>
          </p:cNvPr>
          <p:cNvPicPr>
            <a:picLocks noChangeAspect="1"/>
          </p:cNvPicPr>
          <p:nvPr/>
        </p:nvPicPr>
        <p:blipFill rotWithShape="1">
          <a:blip r:embed="rId3"/>
          <a:srcRect l="10267" t="4516" r="16422" b="8881"/>
          <a:stretch/>
        </p:blipFill>
        <p:spPr>
          <a:xfrm>
            <a:off x="17478035" y="7032769"/>
            <a:ext cx="10023621" cy="5618272"/>
          </a:xfrm>
          <a:prstGeom prst="rect">
            <a:avLst/>
          </a:prstGeom>
        </p:spPr>
      </p:pic>
      <p:sp>
        <p:nvSpPr>
          <p:cNvPr id="4" name="Title 1">
            <a:extLst>
              <a:ext uri="{FF2B5EF4-FFF2-40B4-BE49-F238E27FC236}">
                <a16:creationId xmlns:a16="http://schemas.microsoft.com/office/drawing/2014/main" id="{8AE22C83-CFD7-8C4F-936F-157C24D97583}"/>
              </a:ext>
            </a:extLst>
          </p:cNvPr>
          <p:cNvSpPr txBox="1">
            <a:spLocks/>
          </p:cNvSpPr>
          <p:nvPr/>
        </p:nvSpPr>
        <p:spPr>
          <a:xfrm>
            <a:off x="10257429" y="536918"/>
            <a:ext cx="20838683" cy="2139170"/>
          </a:xfrm>
          <a:prstGeom prst="rect">
            <a:avLst/>
          </a:prstGeom>
        </p:spPr>
        <p:txBody>
          <a:bodyPr>
            <a:noAutofit/>
          </a:bodyPr>
          <a:lstStyle>
            <a:lvl1pPr algn="l" defTabSz="2037786" rtl="0" eaLnBrk="1" latinLnBrk="0" hangingPunct="1">
              <a:spcBef>
                <a:spcPct val="0"/>
              </a:spcBef>
              <a:buNone/>
              <a:defRPr sz="19600" kern="1200">
                <a:solidFill>
                  <a:srgbClr val="212F35"/>
                </a:solidFill>
                <a:latin typeface="+mj-lt"/>
                <a:ea typeface="+mj-ea"/>
                <a:cs typeface="+mj-cs"/>
              </a:defRPr>
            </a:lvl1pPr>
          </a:lstStyle>
          <a:p>
            <a:r>
              <a:rPr lang="en-US" sz="6000" b="1" dirty="0">
                <a:solidFill>
                  <a:schemeClr val="bg1"/>
                </a:solidFill>
                <a:latin typeface="Calibri" panose="020F0502020204030204" pitchFamily="34" charset="0"/>
                <a:cs typeface="Calibri" panose="020F0502020204030204" pitchFamily="34" charset="0"/>
              </a:rPr>
              <a:t>Surface Mechanical Properties of Photo-Weathered Low-Density Polyethylene on Microplastic Generation</a:t>
            </a:r>
            <a:endParaRPr lang="en-US" sz="6000" dirty="0">
              <a:solidFill>
                <a:schemeClr val="bg1"/>
              </a:solidFill>
              <a:latin typeface="Calibri" panose="020F0502020204030204" pitchFamily="34" charset="0"/>
              <a:cs typeface="Calibri" panose="020F0502020204030204" pitchFamily="34" charset="0"/>
            </a:endParaRPr>
          </a:p>
        </p:txBody>
      </p:sp>
      <p:sp>
        <p:nvSpPr>
          <p:cNvPr id="5" name="Title 1">
            <a:extLst>
              <a:ext uri="{FF2B5EF4-FFF2-40B4-BE49-F238E27FC236}">
                <a16:creationId xmlns:a16="http://schemas.microsoft.com/office/drawing/2014/main" id="{848B9252-CA6C-FD4B-B6EE-D55565B09B02}"/>
              </a:ext>
            </a:extLst>
          </p:cNvPr>
          <p:cNvSpPr txBox="1">
            <a:spLocks/>
          </p:cNvSpPr>
          <p:nvPr/>
        </p:nvSpPr>
        <p:spPr>
          <a:xfrm>
            <a:off x="10257430" y="2501043"/>
            <a:ext cx="15525490" cy="1532449"/>
          </a:xfrm>
          <a:prstGeom prst="rect">
            <a:avLst/>
          </a:prstGeom>
        </p:spPr>
        <p:txBody>
          <a:bodyPr vert="horz" lIns="91440" tIns="45720" rIns="91440" bIns="45720" rtlCol="0" anchor="t">
            <a:noAutofit/>
          </a:bodyPr>
          <a:lstStyle>
            <a:lvl1pPr algn="l" defTabSz="2037786" rtl="0" eaLnBrk="1" latinLnBrk="0" hangingPunct="1">
              <a:spcBef>
                <a:spcPct val="0"/>
              </a:spcBef>
              <a:buNone/>
              <a:defRPr sz="19600" kern="1200">
                <a:solidFill>
                  <a:srgbClr val="212F35"/>
                </a:solidFill>
                <a:latin typeface="+mj-lt"/>
                <a:ea typeface="+mj-ea"/>
                <a:cs typeface="+mj-cs"/>
              </a:defRPr>
            </a:lvl1pPr>
          </a:lstStyle>
          <a:p>
            <a:pPr>
              <a:lnSpc>
                <a:spcPct val="110000"/>
              </a:lnSpc>
            </a:pPr>
            <a:r>
              <a:rPr lang="en-US" sz="4000" b="1" u="sng" dirty="0">
                <a:solidFill>
                  <a:schemeClr val="bg1"/>
                </a:solidFill>
                <a:latin typeface="Calibri" panose="020F0502020204030204" pitchFamily="34" charset="0"/>
                <a:cs typeface="Calibri" panose="020F0502020204030204" pitchFamily="34" charset="0"/>
              </a:rPr>
              <a:t>Stacy Godfreey-Igwe*</a:t>
            </a:r>
            <a:r>
              <a:rPr lang="en-US" sz="4000" b="1" dirty="0">
                <a:solidFill>
                  <a:schemeClr val="bg1"/>
                </a:solidFill>
                <a:latin typeface="Calibri" panose="020F0502020204030204" pitchFamily="34" charset="0"/>
                <a:cs typeface="Calibri" panose="020F0502020204030204" pitchFamily="34" charset="0"/>
              </a:rPr>
              <a:t>, Sara </a:t>
            </a:r>
            <a:r>
              <a:rPr lang="en-US" sz="4000" b="1" dirty="0" err="1">
                <a:solidFill>
                  <a:schemeClr val="bg1"/>
                </a:solidFill>
                <a:latin typeface="Calibri" panose="020F0502020204030204" pitchFamily="34" charset="0"/>
                <a:cs typeface="Calibri" panose="020F0502020204030204" pitchFamily="34" charset="0"/>
              </a:rPr>
              <a:t>BinAhmed</a:t>
            </a:r>
            <a:r>
              <a:rPr lang="en-US" sz="4000" b="1" dirty="0">
                <a:solidFill>
                  <a:schemeClr val="bg1"/>
                </a:solidFill>
                <a:latin typeface="Calibri" panose="020F0502020204030204" pitchFamily="34" charset="0"/>
                <a:cs typeface="Calibri" panose="020F0502020204030204" pitchFamily="34" charset="0"/>
              </a:rPr>
              <a:t>-Menzies**, Boya Xiong**</a:t>
            </a:r>
          </a:p>
          <a:p>
            <a:pPr>
              <a:lnSpc>
                <a:spcPct val="110000"/>
              </a:lnSpc>
            </a:pPr>
            <a:r>
              <a:rPr lang="en-US" sz="3500" b="1" dirty="0">
                <a:solidFill>
                  <a:schemeClr val="bg1"/>
                </a:solidFill>
                <a:latin typeface="Calibri" panose="020F0502020204030204" pitchFamily="34" charset="0"/>
                <a:cs typeface="Calibri" panose="020F0502020204030204" pitchFamily="34" charset="0"/>
              </a:rPr>
              <a:t>*Department of Mechanical Engineering, MIT</a:t>
            </a:r>
          </a:p>
          <a:p>
            <a:pPr>
              <a:lnSpc>
                <a:spcPct val="110000"/>
              </a:lnSpc>
            </a:pPr>
            <a:r>
              <a:rPr lang="en-US" sz="3500" b="1" dirty="0">
                <a:solidFill>
                  <a:schemeClr val="bg1"/>
                </a:solidFill>
                <a:latin typeface="Calibri" panose="020F0502020204030204" pitchFamily="34" charset="0"/>
                <a:cs typeface="Calibri" panose="020F0502020204030204" pitchFamily="34" charset="0"/>
              </a:rPr>
              <a:t>**Department of Civil, Environmental, Geo-Engineering, University of Minnesota </a:t>
            </a:r>
          </a:p>
        </p:txBody>
      </p:sp>
      <p:sp>
        <p:nvSpPr>
          <p:cNvPr id="9" name="TextBox 8">
            <a:extLst>
              <a:ext uri="{FF2B5EF4-FFF2-40B4-BE49-F238E27FC236}">
                <a16:creationId xmlns:a16="http://schemas.microsoft.com/office/drawing/2014/main" id="{702BB871-6ECE-FA43-B474-683007A9466A}"/>
              </a:ext>
            </a:extLst>
          </p:cNvPr>
          <p:cNvSpPr txBox="1"/>
          <p:nvPr/>
        </p:nvSpPr>
        <p:spPr>
          <a:xfrm>
            <a:off x="1210989" y="11418593"/>
            <a:ext cx="3330423" cy="769441"/>
          </a:xfrm>
          <a:prstGeom prst="rect">
            <a:avLst/>
          </a:prstGeom>
          <a:noFill/>
        </p:spPr>
        <p:txBody>
          <a:bodyPr wrap="square" rtlCol="0">
            <a:spAutoFit/>
          </a:bodyPr>
          <a:lstStyle/>
          <a:p>
            <a:r>
              <a:rPr lang="en-US" sz="4400" b="1" dirty="0">
                <a:latin typeface="Calibri"/>
                <a:cs typeface="Calibri"/>
              </a:rPr>
              <a:t>Background</a:t>
            </a:r>
          </a:p>
        </p:txBody>
      </p:sp>
      <p:sp>
        <p:nvSpPr>
          <p:cNvPr id="10" name="Rectangle 9">
            <a:extLst>
              <a:ext uri="{FF2B5EF4-FFF2-40B4-BE49-F238E27FC236}">
                <a16:creationId xmlns:a16="http://schemas.microsoft.com/office/drawing/2014/main" id="{E9557488-8449-1F41-8B00-EA84DEA923AA}"/>
              </a:ext>
            </a:extLst>
          </p:cNvPr>
          <p:cNvSpPr/>
          <p:nvPr/>
        </p:nvSpPr>
        <p:spPr>
          <a:xfrm>
            <a:off x="486486" y="5239828"/>
            <a:ext cx="15696154" cy="5427486"/>
          </a:xfrm>
          <a:prstGeom prst="rect">
            <a:avLst/>
          </a:prstGeom>
          <a:noFill/>
          <a:ln>
            <a:solidFill>
              <a:srgbClr val="CECE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62E614E-D771-3A4A-869A-5F9473C3F513}"/>
              </a:ext>
            </a:extLst>
          </p:cNvPr>
          <p:cNvSpPr/>
          <p:nvPr/>
        </p:nvSpPr>
        <p:spPr>
          <a:xfrm>
            <a:off x="486486" y="5239826"/>
            <a:ext cx="15696154" cy="337903"/>
          </a:xfrm>
          <a:prstGeom prst="rect">
            <a:avLst/>
          </a:prstGeom>
          <a:solidFill>
            <a:srgbClr val="5FA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C5D49FF-7742-2148-8036-9482C2D52D64}"/>
              </a:ext>
            </a:extLst>
          </p:cNvPr>
          <p:cNvSpPr/>
          <p:nvPr/>
        </p:nvSpPr>
        <p:spPr>
          <a:xfrm>
            <a:off x="16722891" y="5239825"/>
            <a:ext cx="15724840" cy="15156038"/>
          </a:xfrm>
          <a:prstGeom prst="rect">
            <a:avLst/>
          </a:prstGeom>
          <a:noFill/>
          <a:ln>
            <a:solidFill>
              <a:srgbClr val="CECE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AD3E21B-973D-3040-A835-BF1BE3B502F6}"/>
              </a:ext>
            </a:extLst>
          </p:cNvPr>
          <p:cNvSpPr/>
          <p:nvPr/>
        </p:nvSpPr>
        <p:spPr>
          <a:xfrm>
            <a:off x="16712426" y="5239827"/>
            <a:ext cx="15735681" cy="337903"/>
          </a:xfrm>
          <a:prstGeom prst="rect">
            <a:avLst/>
          </a:prstGeom>
          <a:solidFill>
            <a:srgbClr val="F169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4EED6BD-CF2B-9749-8B70-53974F2E2AA1}"/>
              </a:ext>
            </a:extLst>
          </p:cNvPr>
          <p:cNvSpPr/>
          <p:nvPr/>
        </p:nvSpPr>
        <p:spPr>
          <a:xfrm>
            <a:off x="16722891" y="25334285"/>
            <a:ext cx="15724840" cy="4613408"/>
          </a:xfrm>
          <a:prstGeom prst="rect">
            <a:avLst/>
          </a:prstGeom>
          <a:noFill/>
          <a:ln>
            <a:solidFill>
              <a:srgbClr val="CECE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65F4B9C-71B0-A045-8C92-609CE6AAD4E7}"/>
              </a:ext>
            </a:extLst>
          </p:cNvPr>
          <p:cNvSpPr/>
          <p:nvPr/>
        </p:nvSpPr>
        <p:spPr>
          <a:xfrm>
            <a:off x="522513" y="11176020"/>
            <a:ext cx="15696154" cy="9799797"/>
          </a:xfrm>
          <a:prstGeom prst="rect">
            <a:avLst/>
          </a:prstGeom>
          <a:noFill/>
          <a:ln>
            <a:solidFill>
              <a:srgbClr val="CECE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5033990-05EE-384A-A6ED-A4CCB28BDE5C}"/>
              </a:ext>
            </a:extLst>
          </p:cNvPr>
          <p:cNvSpPr/>
          <p:nvPr/>
        </p:nvSpPr>
        <p:spPr>
          <a:xfrm>
            <a:off x="539459" y="11023954"/>
            <a:ext cx="15706976" cy="337903"/>
          </a:xfrm>
          <a:prstGeom prst="rect">
            <a:avLst/>
          </a:prstGeom>
          <a:solidFill>
            <a:srgbClr val="FBA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F176B1E-2FB2-394C-80B9-7923EAD8404C}"/>
              </a:ext>
            </a:extLst>
          </p:cNvPr>
          <p:cNvSpPr/>
          <p:nvPr/>
        </p:nvSpPr>
        <p:spPr>
          <a:xfrm>
            <a:off x="16722891" y="30333291"/>
            <a:ext cx="15724840" cy="4962548"/>
          </a:xfrm>
          <a:prstGeom prst="rect">
            <a:avLst/>
          </a:prstGeom>
          <a:noFill/>
          <a:ln>
            <a:solidFill>
              <a:srgbClr val="CECE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3BD2D67-31ED-864E-865B-DC4CFB0A456A}"/>
              </a:ext>
            </a:extLst>
          </p:cNvPr>
          <p:cNvSpPr/>
          <p:nvPr/>
        </p:nvSpPr>
        <p:spPr>
          <a:xfrm>
            <a:off x="16722891" y="25329263"/>
            <a:ext cx="15735681" cy="337903"/>
          </a:xfrm>
          <a:prstGeom prst="rect">
            <a:avLst/>
          </a:prstGeom>
          <a:solidFill>
            <a:srgbClr val="CECE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AE87A28-B84F-6346-93FD-57B4D6C8C108}"/>
              </a:ext>
            </a:extLst>
          </p:cNvPr>
          <p:cNvSpPr/>
          <p:nvPr/>
        </p:nvSpPr>
        <p:spPr>
          <a:xfrm>
            <a:off x="522513" y="21535512"/>
            <a:ext cx="15696154" cy="13760328"/>
          </a:xfrm>
          <a:prstGeom prst="rect">
            <a:avLst/>
          </a:prstGeom>
          <a:noFill/>
          <a:ln>
            <a:solidFill>
              <a:srgbClr val="CECE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a:extLst>
              <a:ext uri="{FF2B5EF4-FFF2-40B4-BE49-F238E27FC236}">
                <a16:creationId xmlns:a16="http://schemas.microsoft.com/office/drawing/2014/main" id="{35D09038-0999-5749-B68F-95F0F7583CCB}"/>
              </a:ext>
            </a:extLst>
          </p:cNvPr>
          <p:cNvSpPr txBox="1"/>
          <p:nvPr/>
        </p:nvSpPr>
        <p:spPr>
          <a:xfrm>
            <a:off x="17317864" y="25740067"/>
            <a:ext cx="9928270" cy="769441"/>
          </a:xfrm>
          <a:prstGeom prst="rect">
            <a:avLst/>
          </a:prstGeom>
          <a:noFill/>
        </p:spPr>
        <p:txBody>
          <a:bodyPr wrap="square" rtlCol="0">
            <a:spAutoFit/>
          </a:bodyPr>
          <a:lstStyle/>
          <a:p>
            <a:r>
              <a:rPr lang="en-US" sz="4400" b="1" dirty="0">
                <a:cs typeface="Calibri"/>
              </a:rPr>
              <a:t>References</a:t>
            </a:r>
            <a:endParaRPr lang="en-US" sz="4400" b="1" dirty="0">
              <a:latin typeface="Calibri"/>
              <a:cs typeface="Calibri"/>
            </a:endParaRPr>
          </a:p>
        </p:txBody>
      </p:sp>
      <p:sp>
        <p:nvSpPr>
          <p:cNvPr id="31" name="TextBox 30">
            <a:extLst>
              <a:ext uri="{FF2B5EF4-FFF2-40B4-BE49-F238E27FC236}">
                <a16:creationId xmlns:a16="http://schemas.microsoft.com/office/drawing/2014/main" id="{62BC1055-FFC5-0E4E-9506-EDE85493A3BC}"/>
              </a:ext>
            </a:extLst>
          </p:cNvPr>
          <p:cNvSpPr txBox="1"/>
          <p:nvPr/>
        </p:nvSpPr>
        <p:spPr>
          <a:xfrm>
            <a:off x="1168867" y="6479625"/>
            <a:ext cx="14476600" cy="4031873"/>
          </a:xfrm>
          <a:prstGeom prst="rect">
            <a:avLst/>
          </a:prstGeom>
          <a:noFill/>
        </p:spPr>
        <p:txBody>
          <a:bodyPr wrap="square" rtlCol="0">
            <a:spAutoFit/>
          </a:bodyPr>
          <a:lstStyle/>
          <a:p>
            <a:pPr algn="just"/>
            <a:r>
              <a:rPr lang="en-US" sz="3200" dirty="0">
                <a:cs typeface="Calibri"/>
              </a:rPr>
              <a:t>Around 300 million tons of plastic are produced annually; more than 80% end up polluting our air, terrestrial, and aquatic environments [1]. Partial degradation of plastics is considered the major source of microplastics, which pose a threat to many forms of life. We hypothesize that mechanical abrasion of photo-weathered plastics at their surface is a dominant mechanism in generating smaller plastic fragments. We utilize atomic force microscopy (AFM) and nanoindentation to analyze the changes to surface mechanical properties of commercial low-density polyethylene (LDPE) samples as the material is weathered by UV radiation. </a:t>
            </a:r>
            <a:endParaRPr lang="en-US" sz="3200" dirty="0">
              <a:latin typeface="Calibri"/>
              <a:cs typeface="Calibri"/>
            </a:endParaRPr>
          </a:p>
        </p:txBody>
      </p:sp>
      <p:sp>
        <p:nvSpPr>
          <p:cNvPr id="33" name="TextBox 32">
            <a:extLst>
              <a:ext uri="{FF2B5EF4-FFF2-40B4-BE49-F238E27FC236}">
                <a16:creationId xmlns:a16="http://schemas.microsoft.com/office/drawing/2014/main" id="{BAE64B5A-DDEE-8646-86FA-1D33919BCF49}"/>
              </a:ext>
            </a:extLst>
          </p:cNvPr>
          <p:cNvSpPr txBox="1"/>
          <p:nvPr/>
        </p:nvSpPr>
        <p:spPr>
          <a:xfrm>
            <a:off x="1209238" y="5585694"/>
            <a:ext cx="8692592" cy="769441"/>
          </a:xfrm>
          <a:prstGeom prst="rect">
            <a:avLst/>
          </a:prstGeom>
          <a:noFill/>
        </p:spPr>
        <p:txBody>
          <a:bodyPr wrap="square" rtlCol="0">
            <a:spAutoFit/>
          </a:bodyPr>
          <a:lstStyle/>
          <a:p>
            <a:r>
              <a:rPr lang="en-US" sz="4400" b="1" dirty="0">
                <a:latin typeface="Calibri"/>
                <a:cs typeface="Calibri"/>
              </a:rPr>
              <a:t>Overview </a:t>
            </a:r>
          </a:p>
        </p:txBody>
      </p:sp>
      <p:cxnSp>
        <p:nvCxnSpPr>
          <p:cNvPr id="34" name="Straight Connector 33">
            <a:extLst>
              <a:ext uri="{FF2B5EF4-FFF2-40B4-BE49-F238E27FC236}">
                <a16:creationId xmlns:a16="http://schemas.microsoft.com/office/drawing/2014/main" id="{A52A795B-A4E8-524F-B7FF-CC22AAC54AE6}"/>
              </a:ext>
            </a:extLst>
          </p:cNvPr>
          <p:cNvCxnSpPr>
            <a:cxnSpLocks/>
          </p:cNvCxnSpPr>
          <p:nvPr/>
        </p:nvCxnSpPr>
        <p:spPr>
          <a:xfrm>
            <a:off x="1209238" y="6365389"/>
            <a:ext cx="14250651" cy="0"/>
          </a:xfrm>
          <a:prstGeom prst="line">
            <a:avLst/>
          </a:prstGeom>
          <a:ln w="57150">
            <a:solidFill>
              <a:srgbClr val="5FAFA9"/>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17187038-E568-5041-9228-1429504ECC31}"/>
              </a:ext>
            </a:extLst>
          </p:cNvPr>
          <p:cNvSpPr txBox="1"/>
          <p:nvPr/>
        </p:nvSpPr>
        <p:spPr>
          <a:xfrm>
            <a:off x="1201804" y="21867544"/>
            <a:ext cx="9260633" cy="769441"/>
          </a:xfrm>
          <a:prstGeom prst="rect">
            <a:avLst/>
          </a:prstGeom>
          <a:noFill/>
        </p:spPr>
        <p:txBody>
          <a:bodyPr wrap="square" rtlCol="0">
            <a:spAutoFit/>
          </a:bodyPr>
          <a:lstStyle/>
          <a:p>
            <a:r>
              <a:rPr lang="en-US" sz="4400" b="1" dirty="0">
                <a:latin typeface="Calibri"/>
                <a:cs typeface="Calibri"/>
              </a:rPr>
              <a:t>Experimental Methods </a:t>
            </a:r>
          </a:p>
        </p:txBody>
      </p:sp>
      <p:sp>
        <p:nvSpPr>
          <p:cNvPr id="39" name="TextBox 38">
            <a:extLst>
              <a:ext uri="{FF2B5EF4-FFF2-40B4-BE49-F238E27FC236}">
                <a16:creationId xmlns:a16="http://schemas.microsoft.com/office/drawing/2014/main" id="{463DAF1C-0FC5-B541-B257-2D5DB4D6B617}"/>
              </a:ext>
            </a:extLst>
          </p:cNvPr>
          <p:cNvSpPr txBox="1"/>
          <p:nvPr/>
        </p:nvSpPr>
        <p:spPr>
          <a:xfrm>
            <a:off x="17433653" y="30645348"/>
            <a:ext cx="5742547" cy="769441"/>
          </a:xfrm>
          <a:prstGeom prst="rect">
            <a:avLst/>
          </a:prstGeom>
          <a:noFill/>
        </p:spPr>
        <p:txBody>
          <a:bodyPr wrap="square" rtlCol="0">
            <a:spAutoFit/>
          </a:bodyPr>
          <a:lstStyle/>
          <a:p>
            <a:r>
              <a:rPr lang="en-US" sz="4400" b="1" dirty="0">
                <a:latin typeface="Calibri"/>
                <a:cs typeface="Calibri"/>
              </a:rPr>
              <a:t>Acknowledgements</a:t>
            </a:r>
          </a:p>
        </p:txBody>
      </p:sp>
      <p:cxnSp>
        <p:nvCxnSpPr>
          <p:cNvPr id="40" name="Straight Connector 39">
            <a:extLst>
              <a:ext uri="{FF2B5EF4-FFF2-40B4-BE49-F238E27FC236}">
                <a16:creationId xmlns:a16="http://schemas.microsoft.com/office/drawing/2014/main" id="{E0F0450D-3E38-374C-A838-7530CD84AB9C}"/>
              </a:ext>
            </a:extLst>
          </p:cNvPr>
          <p:cNvCxnSpPr>
            <a:cxnSpLocks/>
          </p:cNvCxnSpPr>
          <p:nvPr/>
        </p:nvCxnSpPr>
        <p:spPr>
          <a:xfrm>
            <a:off x="17411368" y="31588256"/>
            <a:ext cx="14276694" cy="0"/>
          </a:xfrm>
          <a:prstGeom prst="line">
            <a:avLst/>
          </a:prstGeom>
          <a:ln w="57150">
            <a:solidFill>
              <a:srgbClr val="FBAD41"/>
            </a:solidFill>
          </a:ln>
        </p:spPr>
        <p:style>
          <a:lnRef idx="1">
            <a:schemeClr val="accent1"/>
          </a:lnRef>
          <a:fillRef idx="0">
            <a:schemeClr val="accent1"/>
          </a:fillRef>
          <a:effectRef idx="0">
            <a:schemeClr val="accent1"/>
          </a:effectRef>
          <a:fontRef idx="minor">
            <a:schemeClr val="tx1"/>
          </a:fontRef>
        </p:style>
      </p:cxnSp>
      <p:sp>
        <p:nvSpPr>
          <p:cNvPr id="2" name="AutoShape 2" descr="MIT Logo Vector (.EPS) Free Download">
            <a:extLst>
              <a:ext uri="{FF2B5EF4-FFF2-40B4-BE49-F238E27FC236}">
                <a16:creationId xmlns:a16="http://schemas.microsoft.com/office/drawing/2014/main" id="{DBA36491-3070-4A7C-BB99-88AF5A7A5391}"/>
              </a:ext>
            </a:extLst>
          </p:cNvPr>
          <p:cNvSpPr>
            <a:spLocks noChangeAspect="1" noChangeArrowheads="1"/>
          </p:cNvSpPr>
          <p:nvPr/>
        </p:nvSpPr>
        <p:spPr bwMode="auto">
          <a:xfrm>
            <a:off x="16306800" y="19050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Rectangle 22">
            <a:extLst>
              <a:ext uri="{FF2B5EF4-FFF2-40B4-BE49-F238E27FC236}">
                <a16:creationId xmlns:a16="http://schemas.microsoft.com/office/drawing/2014/main" id="{1695DD16-103E-447F-B5BC-31DFB1821121}"/>
              </a:ext>
            </a:extLst>
          </p:cNvPr>
          <p:cNvSpPr/>
          <p:nvPr/>
        </p:nvSpPr>
        <p:spPr>
          <a:xfrm>
            <a:off x="17386444" y="31761724"/>
            <a:ext cx="12263242" cy="3323987"/>
          </a:xfrm>
          <a:prstGeom prst="rect">
            <a:avLst/>
          </a:prstGeom>
        </p:spPr>
        <p:txBody>
          <a:bodyPr wrap="square">
            <a:spAutoFit/>
          </a:bodyPr>
          <a:lstStyle/>
          <a:p>
            <a:pPr algn="just">
              <a:spcBef>
                <a:spcPts val="500"/>
              </a:spcBef>
            </a:pPr>
            <a:r>
              <a:rPr lang="en-US" sz="3000" dirty="0">
                <a:solidFill>
                  <a:srgbClr val="000000"/>
                </a:solidFill>
              </a:rPr>
              <a:t>I would like to give special thanks to Professor Boya Xiong and Dr. Sara </a:t>
            </a:r>
            <a:r>
              <a:rPr lang="en-US" sz="3000" dirty="0" err="1">
                <a:solidFill>
                  <a:srgbClr val="000000"/>
                </a:solidFill>
              </a:rPr>
              <a:t>BinAhmed</a:t>
            </a:r>
            <a:r>
              <a:rPr lang="en-US" sz="3000" dirty="0">
                <a:solidFill>
                  <a:srgbClr val="000000"/>
                </a:solidFill>
              </a:rPr>
              <a:t>-Menzies for supporting me throughout this research project. All of their efforts, in addition to the CSP coordinating team, made this summer research experience possible and gave me resources to find success in a future PhD program. Lastly, financial support was provided by the U.S. National Science Foundation Center for Sustainable Polymers, grant number CHE-1901635.</a:t>
            </a:r>
            <a:endParaRPr lang="en-US" sz="3000" dirty="0"/>
          </a:p>
        </p:txBody>
      </p:sp>
      <p:pic>
        <p:nvPicPr>
          <p:cNvPr id="1034" name="Picture 10" descr="Massachusetts Institute of Technology - Wikipedia">
            <a:extLst>
              <a:ext uri="{FF2B5EF4-FFF2-40B4-BE49-F238E27FC236}">
                <a16:creationId xmlns:a16="http://schemas.microsoft.com/office/drawing/2014/main" id="{DC7A43A8-5F7E-4A18-AC4B-E4A621452E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852651" y="1754263"/>
            <a:ext cx="2786966" cy="2777675"/>
          </a:xfrm>
          <a:prstGeom prst="rect">
            <a:avLst/>
          </a:prstGeom>
          <a:noFill/>
          <a:extLst>
            <a:ext uri="{909E8E84-426E-40DD-AFC4-6F175D3DCCD1}">
              <a14:hiddenFill xmlns:a14="http://schemas.microsoft.com/office/drawing/2010/main">
                <a:solidFill>
                  <a:srgbClr val="FFFFFF"/>
                </a:solidFill>
              </a14:hiddenFill>
            </a:ext>
          </a:extLst>
        </p:spPr>
      </p:pic>
      <p:pic>
        <p:nvPicPr>
          <p:cNvPr id="91" name="Picture 6" descr="UMNCEGE (@umnCEGEtweets) | Twitter">
            <a:extLst>
              <a:ext uri="{FF2B5EF4-FFF2-40B4-BE49-F238E27FC236}">
                <a16:creationId xmlns:a16="http://schemas.microsoft.com/office/drawing/2014/main" id="{F3878042-1441-49B8-917B-738D99FDA2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210096" y="1846525"/>
            <a:ext cx="2511766" cy="2511766"/>
          </a:xfrm>
          <a:prstGeom prst="rect">
            <a:avLst/>
          </a:prstGeom>
          <a:noFill/>
          <a:extLst>
            <a:ext uri="{909E8E84-426E-40DD-AFC4-6F175D3DCCD1}">
              <a14:hiddenFill xmlns:a14="http://schemas.microsoft.com/office/drawing/2010/main">
                <a:solidFill>
                  <a:srgbClr val="FFFFFF"/>
                </a:solidFill>
              </a14:hiddenFill>
            </a:ext>
          </a:extLst>
        </p:spPr>
      </p:pic>
      <p:cxnSp>
        <p:nvCxnSpPr>
          <p:cNvPr id="92" name="Straight Connector 91">
            <a:extLst>
              <a:ext uri="{FF2B5EF4-FFF2-40B4-BE49-F238E27FC236}">
                <a16:creationId xmlns:a16="http://schemas.microsoft.com/office/drawing/2014/main" id="{DD31CDD2-55F6-4A1D-A555-130423D51415}"/>
              </a:ext>
            </a:extLst>
          </p:cNvPr>
          <p:cNvCxnSpPr>
            <a:cxnSpLocks/>
          </p:cNvCxnSpPr>
          <p:nvPr/>
        </p:nvCxnSpPr>
        <p:spPr>
          <a:xfrm>
            <a:off x="17317864" y="26523875"/>
            <a:ext cx="14276694" cy="0"/>
          </a:xfrm>
          <a:prstGeom prst="line">
            <a:avLst/>
          </a:prstGeom>
          <a:ln w="57150">
            <a:solidFill>
              <a:srgbClr val="CECECE"/>
            </a:solidFill>
          </a:ln>
        </p:spPr>
        <p:style>
          <a:lnRef idx="1">
            <a:schemeClr val="accent1"/>
          </a:lnRef>
          <a:fillRef idx="0">
            <a:schemeClr val="accent1"/>
          </a:fillRef>
          <a:effectRef idx="0">
            <a:schemeClr val="accent1"/>
          </a:effectRef>
          <a:fontRef idx="minor">
            <a:schemeClr val="tx1"/>
          </a:fontRef>
        </p:style>
      </p:cxnSp>
      <p:sp>
        <p:nvSpPr>
          <p:cNvPr id="136" name="Rectangle 135">
            <a:extLst>
              <a:ext uri="{FF2B5EF4-FFF2-40B4-BE49-F238E27FC236}">
                <a16:creationId xmlns:a16="http://schemas.microsoft.com/office/drawing/2014/main" id="{927630DA-310F-4E72-B84F-EDCD50D915A4}"/>
              </a:ext>
            </a:extLst>
          </p:cNvPr>
          <p:cNvSpPr/>
          <p:nvPr/>
        </p:nvSpPr>
        <p:spPr>
          <a:xfrm>
            <a:off x="16712426" y="21080641"/>
            <a:ext cx="15724840" cy="3856019"/>
          </a:xfrm>
          <a:prstGeom prst="rect">
            <a:avLst/>
          </a:prstGeom>
          <a:noFill/>
          <a:ln>
            <a:solidFill>
              <a:srgbClr val="CECE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7" name="Straight Connector 136">
            <a:extLst>
              <a:ext uri="{FF2B5EF4-FFF2-40B4-BE49-F238E27FC236}">
                <a16:creationId xmlns:a16="http://schemas.microsoft.com/office/drawing/2014/main" id="{8BCF5D2D-E66D-4535-803D-9DB5D22596EA}"/>
              </a:ext>
            </a:extLst>
          </p:cNvPr>
          <p:cNvCxnSpPr>
            <a:cxnSpLocks/>
          </p:cNvCxnSpPr>
          <p:nvPr/>
        </p:nvCxnSpPr>
        <p:spPr>
          <a:xfrm>
            <a:off x="17433653" y="22201102"/>
            <a:ext cx="14276694" cy="0"/>
          </a:xfrm>
          <a:prstGeom prst="line">
            <a:avLst/>
          </a:prstGeom>
          <a:ln w="57150">
            <a:solidFill>
              <a:srgbClr val="5FAFA9"/>
            </a:solidFill>
          </a:ln>
        </p:spPr>
        <p:style>
          <a:lnRef idx="1">
            <a:schemeClr val="accent1"/>
          </a:lnRef>
          <a:fillRef idx="0">
            <a:schemeClr val="accent1"/>
          </a:fillRef>
          <a:effectRef idx="0">
            <a:schemeClr val="accent1"/>
          </a:effectRef>
          <a:fontRef idx="minor">
            <a:schemeClr val="tx1"/>
          </a:fontRef>
        </p:style>
      </p:cxnSp>
      <p:sp>
        <p:nvSpPr>
          <p:cNvPr id="138" name="TextBox 137">
            <a:extLst>
              <a:ext uri="{FF2B5EF4-FFF2-40B4-BE49-F238E27FC236}">
                <a16:creationId xmlns:a16="http://schemas.microsoft.com/office/drawing/2014/main" id="{3F30AEE8-0D93-4D51-B380-6A7A2533E8C7}"/>
              </a:ext>
            </a:extLst>
          </p:cNvPr>
          <p:cNvSpPr txBox="1"/>
          <p:nvPr/>
        </p:nvSpPr>
        <p:spPr>
          <a:xfrm>
            <a:off x="17463217" y="21268378"/>
            <a:ext cx="3743928" cy="769441"/>
          </a:xfrm>
          <a:prstGeom prst="rect">
            <a:avLst/>
          </a:prstGeom>
          <a:noFill/>
        </p:spPr>
        <p:txBody>
          <a:bodyPr wrap="square" rtlCol="0">
            <a:spAutoFit/>
          </a:bodyPr>
          <a:lstStyle/>
          <a:p>
            <a:r>
              <a:rPr lang="en-US" sz="4400" b="1" dirty="0">
                <a:cs typeface="Calibri"/>
              </a:rPr>
              <a:t>Future Work</a:t>
            </a:r>
            <a:endParaRPr lang="en-US" sz="4400" b="1" dirty="0">
              <a:latin typeface="Calibri"/>
              <a:cs typeface="Calibri"/>
            </a:endParaRPr>
          </a:p>
        </p:txBody>
      </p:sp>
      <p:sp>
        <p:nvSpPr>
          <p:cNvPr id="139" name="Rectangle 138">
            <a:extLst>
              <a:ext uri="{FF2B5EF4-FFF2-40B4-BE49-F238E27FC236}">
                <a16:creationId xmlns:a16="http://schemas.microsoft.com/office/drawing/2014/main" id="{E6BB9B0D-7868-413B-9D75-0BD007B1268D}"/>
              </a:ext>
            </a:extLst>
          </p:cNvPr>
          <p:cNvSpPr/>
          <p:nvPr/>
        </p:nvSpPr>
        <p:spPr>
          <a:xfrm>
            <a:off x="16714780" y="20793488"/>
            <a:ext cx="15735681" cy="337903"/>
          </a:xfrm>
          <a:prstGeom prst="rect">
            <a:avLst/>
          </a:prstGeom>
          <a:solidFill>
            <a:srgbClr val="5FA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TextBox 174">
            <a:extLst>
              <a:ext uri="{FF2B5EF4-FFF2-40B4-BE49-F238E27FC236}">
                <a16:creationId xmlns:a16="http://schemas.microsoft.com/office/drawing/2014/main" id="{A610A1A7-BAC1-479C-A692-EC0D522FE507}"/>
              </a:ext>
            </a:extLst>
          </p:cNvPr>
          <p:cNvSpPr txBox="1"/>
          <p:nvPr/>
        </p:nvSpPr>
        <p:spPr>
          <a:xfrm>
            <a:off x="17097761" y="5632256"/>
            <a:ext cx="8692592" cy="769441"/>
          </a:xfrm>
          <a:prstGeom prst="rect">
            <a:avLst/>
          </a:prstGeom>
          <a:noFill/>
        </p:spPr>
        <p:txBody>
          <a:bodyPr wrap="square" rtlCol="0">
            <a:spAutoFit/>
          </a:bodyPr>
          <a:lstStyle/>
          <a:p>
            <a:r>
              <a:rPr lang="en-US" sz="4400" b="1" dirty="0">
                <a:latin typeface="Calibri"/>
                <a:cs typeface="Calibri"/>
              </a:rPr>
              <a:t>Results </a:t>
            </a:r>
          </a:p>
        </p:txBody>
      </p:sp>
      <p:cxnSp>
        <p:nvCxnSpPr>
          <p:cNvPr id="176" name="Straight Connector 175">
            <a:extLst>
              <a:ext uri="{FF2B5EF4-FFF2-40B4-BE49-F238E27FC236}">
                <a16:creationId xmlns:a16="http://schemas.microsoft.com/office/drawing/2014/main" id="{1326DDFA-80F8-4A6B-A914-E49332ACE521}"/>
              </a:ext>
            </a:extLst>
          </p:cNvPr>
          <p:cNvCxnSpPr>
            <a:cxnSpLocks/>
          </p:cNvCxnSpPr>
          <p:nvPr/>
        </p:nvCxnSpPr>
        <p:spPr>
          <a:xfrm>
            <a:off x="17097761" y="6464453"/>
            <a:ext cx="14590301" cy="0"/>
          </a:xfrm>
          <a:prstGeom prst="line">
            <a:avLst/>
          </a:prstGeom>
          <a:ln w="57150">
            <a:solidFill>
              <a:srgbClr val="F16941"/>
            </a:solidFill>
          </a:ln>
        </p:spPr>
        <p:style>
          <a:lnRef idx="1">
            <a:schemeClr val="accent1"/>
          </a:lnRef>
          <a:fillRef idx="0">
            <a:schemeClr val="accent1"/>
          </a:fillRef>
          <a:effectRef idx="0">
            <a:schemeClr val="accent1"/>
          </a:effectRef>
          <a:fontRef idx="minor">
            <a:schemeClr val="tx1"/>
          </a:fontRef>
        </p:style>
      </p:cxnSp>
      <p:sp>
        <p:nvSpPr>
          <p:cNvPr id="177" name="Rectangle 176">
            <a:extLst>
              <a:ext uri="{FF2B5EF4-FFF2-40B4-BE49-F238E27FC236}">
                <a16:creationId xmlns:a16="http://schemas.microsoft.com/office/drawing/2014/main" id="{59D0E1F6-EB71-4F18-AB54-2A25285AB17B}"/>
              </a:ext>
            </a:extLst>
          </p:cNvPr>
          <p:cNvSpPr/>
          <p:nvPr/>
        </p:nvSpPr>
        <p:spPr>
          <a:xfrm>
            <a:off x="16723398" y="30298511"/>
            <a:ext cx="15735681" cy="337903"/>
          </a:xfrm>
          <a:prstGeom prst="rect">
            <a:avLst/>
          </a:prstGeom>
          <a:solidFill>
            <a:srgbClr val="FBA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TextBox 177">
            <a:extLst>
              <a:ext uri="{FF2B5EF4-FFF2-40B4-BE49-F238E27FC236}">
                <a16:creationId xmlns:a16="http://schemas.microsoft.com/office/drawing/2014/main" id="{C73D4CB0-D289-487C-9335-50F7FA4606DD}"/>
              </a:ext>
            </a:extLst>
          </p:cNvPr>
          <p:cNvSpPr txBox="1"/>
          <p:nvPr/>
        </p:nvSpPr>
        <p:spPr>
          <a:xfrm>
            <a:off x="17371956" y="22418862"/>
            <a:ext cx="14570522" cy="234487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292100" indent="-292100">
              <a:spcAft>
                <a:spcPts val="600"/>
              </a:spcAft>
              <a:buFont typeface="Arial" panose="020B0604020202020204" pitchFamily="34" charset="0"/>
              <a:buChar char="•"/>
            </a:pPr>
            <a:r>
              <a:rPr lang="en-US" sz="3200" dirty="0"/>
              <a:t>We need to determine the threshold force load from abrasion experiments that begins to produce wear (i.e., plastic fragments). </a:t>
            </a:r>
          </a:p>
          <a:p>
            <a:pPr marL="292100" indent="-292100">
              <a:spcAft>
                <a:spcPts val="600"/>
              </a:spcAft>
              <a:buFont typeface="Arial" panose="020B0604020202020204" pitchFamily="34" charset="0"/>
              <a:buChar char="•"/>
            </a:pPr>
            <a:r>
              <a:rPr lang="en-US" sz="3200" dirty="0"/>
              <a:t>Compare abrasion volume of photo-weathered LDPE to virgin samples.</a:t>
            </a:r>
          </a:p>
          <a:p>
            <a:pPr marL="292100" indent="-292100">
              <a:spcAft>
                <a:spcPts val="600"/>
              </a:spcAft>
              <a:buFont typeface="Arial" panose="020B0604020202020204" pitchFamily="34" charset="0"/>
              <a:buChar char="•"/>
            </a:pPr>
            <a:r>
              <a:rPr lang="en-US" sz="3200" dirty="0"/>
              <a:t>Correlate indentation experiment modulus of elasticity with abrasion volume loss.</a:t>
            </a:r>
          </a:p>
        </p:txBody>
      </p:sp>
      <p:sp>
        <p:nvSpPr>
          <p:cNvPr id="3" name="Rectangle 2">
            <a:extLst>
              <a:ext uri="{FF2B5EF4-FFF2-40B4-BE49-F238E27FC236}">
                <a16:creationId xmlns:a16="http://schemas.microsoft.com/office/drawing/2014/main" id="{4C867BD3-CEBD-4DE5-829A-9CE7461D91BC}"/>
              </a:ext>
            </a:extLst>
          </p:cNvPr>
          <p:cNvSpPr/>
          <p:nvPr/>
        </p:nvSpPr>
        <p:spPr>
          <a:xfrm>
            <a:off x="1196536" y="12369186"/>
            <a:ext cx="14476601" cy="3046988"/>
          </a:xfrm>
          <a:prstGeom prst="rect">
            <a:avLst/>
          </a:prstGeom>
        </p:spPr>
        <p:txBody>
          <a:bodyPr wrap="square">
            <a:spAutoFit/>
          </a:bodyPr>
          <a:lstStyle/>
          <a:p>
            <a:pPr algn="just"/>
            <a:r>
              <a:rPr lang="en-US" sz="3200" dirty="0">
                <a:solidFill>
                  <a:srgbClr val="000000"/>
                </a:solidFill>
              </a:rPr>
              <a:t>In the natural environment, semi-crystalline polyethylene undergoes a series of molecular and structural changes. In the presence of oxygen and sunlight, free radicals induce chain scission in the polyethylene’s amorphous domain; creating shorter and more polymer mobile chains that form new crystalline structures over time. Many studies are focused on bulk mechanical property measurements (Fig. 2), while our research focuses on surface mechanical properties of photo-weathered plastics.</a:t>
            </a:r>
            <a:endParaRPr lang="en-US" sz="3200" dirty="0"/>
          </a:p>
        </p:txBody>
      </p:sp>
      <p:cxnSp>
        <p:nvCxnSpPr>
          <p:cNvPr id="82" name="Straight Connector 81">
            <a:extLst>
              <a:ext uri="{FF2B5EF4-FFF2-40B4-BE49-F238E27FC236}">
                <a16:creationId xmlns:a16="http://schemas.microsoft.com/office/drawing/2014/main" id="{F5436C69-84FB-4638-A582-F609068076FE}"/>
              </a:ext>
            </a:extLst>
          </p:cNvPr>
          <p:cNvCxnSpPr>
            <a:cxnSpLocks/>
          </p:cNvCxnSpPr>
          <p:nvPr/>
        </p:nvCxnSpPr>
        <p:spPr>
          <a:xfrm>
            <a:off x="1281842" y="12254950"/>
            <a:ext cx="14250651" cy="0"/>
          </a:xfrm>
          <a:prstGeom prst="line">
            <a:avLst/>
          </a:prstGeom>
          <a:ln w="57150">
            <a:solidFill>
              <a:srgbClr val="FBAD4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30616E42-429C-4FF7-B142-0A463E358CC4}"/>
              </a:ext>
            </a:extLst>
          </p:cNvPr>
          <p:cNvSpPr txBox="1"/>
          <p:nvPr/>
        </p:nvSpPr>
        <p:spPr>
          <a:xfrm>
            <a:off x="9339864" y="20001513"/>
            <a:ext cx="6292558" cy="826872"/>
          </a:xfrm>
          <a:prstGeom prst="rect">
            <a:avLst/>
          </a:prstGeom>
          <a:noFill/>
        </p:spPr>
        <p:txBody>
          <a:bodyPr wrap="square" rtlCol="0">
            <a:spAutoFit/>
          </a:bodyPr>
          <a:lstStyle/>
          <a:p>
            <a:pPr algn="just"/>
            <a:r>
              <a:rPr lang="en-US" sz="2400" b="1" dirty="0"/>
              <a:t>Fig. 2 </a:t>
            </a:r>
            <a:r>
              <a:rPr lang="en-US" sz="2400" dirty="0"/>
              <a:t>Average bulk ZN-LLPE modulus of elasticity over UV aging time indicating stiffness [2].</a:t>
            </a:r>
          </a:p>
        </p:txBody>
      </p:sp>
      <p:pic>
        <p:nvPicPr>
          <p:cNvPr id="225" name="Picture 224">
            <a:extLst>
              <a:ext uri="{FF2B5EF4-FFF2-40B4-BE49-F238E27FC236}">
                <a16:creationId xmlns:a16="http://schemas.microsoft.com/office/drawing/2014/main" id="{2FECE34C-556E-44E0-8FD6-AE0DE75A6C13}"/>
              </a:ext>
            </a:extLst>
          </p:cNvPr>
          <p:cNvPicPr>
            <a:picLocks noChangeAspect="1"/>
          </p:cNvPicPr>
          <p:nvPr/>
        </p:nvPicPr>
        <p:blipFill>
          <a:blip r:embed="rId6"/>
          <a:stretch>
            <a:fillRect/>
          </a:stretch>
        </p:blipFill>
        <p:spPr>
          <a:xfrm>
            <a:off x="9230478" y="15440356"/>
            <a:ext cx="6010754" cy="4442731"/>
          </a:xfrm>
          <a:prstGeom prst="rect">
            <a:avLst/>
          </a:prstGeom>
        </p:spPr>
      </p:pic>
      <p:sp>
        <p:nvSpPr>
          <p:cNvPr id="96" name="Arrow: Right 95">
            <a:extLst>
              <a:ext uri="{FF2B5EF4-FFF2-40B4-BE49-F238E27FC236}">
                <a16:creationId xmlns:a16="http://schemas.microsoft.com/office/drawing/2014/main" id="{95C7BFC0-9ECD-4532-8EBD-542893AF6FB0}"/>
              </a:ext>
            </a:extLst>
          </p:cNvPr>
          <p:cNvSpPr/>
          <p:nvPr/>
        </p:nvSpPr>
        <p:spPr>
          <a:xfrm>
            <a:off x="2118557" y="19587133"/>
            <a:ext cx="5105503" cy="687684"/>
          </a:xfrm>
          <a:prstGeom prst="rightArrow">
            <a:avLst/>
          </a:prstGeom>
          <a:solidFill>
            <a:srgbClr val="FFC000"/>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584200" rtl="0" fontAlgn="auto" latinLnBrk="0" hangingPunct="0">
              <a:lnSpc>
                <a:spcPct val="100000"/>
              </a:lnSpc>
              <a:spcBef>
                <a:spcPts val="4200"/>
              </a:spcBef>
              <a:spcAft>
                <a:spcPts val="0"/>
              </a:spcAft>
              <a:buClrTx/>
              <a:buSzTx/>
              <a:buFontTx/>
              <a:buNone/>
              <a:tabLst/>
            </a:pPr>
            <a:endParaRPr kumimoji="0" lang="en-US" sz="5000" b="0" i="0" u="none" strike="noStrike" cap="none" spc="0" normalizeH="0" baseline="0">
              <a:ln>
                <a:noFill/>
              </a:ln>
              <a:solidFill>
                <a:srgbClr val="000000"/>
              </a:solidFill>
              <a:effectLst/>
              <a:uFillTx/>
              <a:latin typeface="+mn-lt"/>
              <a:ea typeface="+mn-ea"/>
              <a:cs typeface="+mn-cs"/>
              <a:sym typeface="Calibri"/>
            </a:endParaRPr>
          </a:p>
        </p:txBody>
      </p:sp>
      <p:pic>
        <p:nvPicPr>
          <p:cNvPr id="98" name="Picture 97">
            <a:extLst>
              <a:ext uri="{FF2B5EF4-FFF2-40B4-BE49-F238E27FC236}">
                <a16:creationId xmlns:a16="http://schemas.microsoft.com/office/drawing/2014/main" id="{96B0CF93-4114-41B5-BAA0-003A444ED5B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49217" y="17136923"/>
            <a:ext cx="3414790" cy="2226412"/>
          </a:xfrm>
          <a:prstGeom prst="rect">
            <a:avLst/>
          </a:prstGeom>
        </p:spPr>
      </p:pic>
      <p:sp>
        <p:nvSpPr>
          <p:cNvPr id="226" name="TextBox 225">
            <a:extLst>
              <a:ext uri="{FF2B5EF4-FFF2-40B4-BE49-F238E27FC236}">
                <a16:creationId xmlns:a16="http://schemas.microsoft.com/office/drawing/2014/main" id="{FAC21A0C-CEB5-45FD-A97B-EBAA44504041}"/>
              </a:ext>
            </a:extLst>
          </p:cNvPr>
          <p:cNvSpPr txBox="1"/>
          <p:nvPr/>
        </p:nvSpPr>
        <p:spPr>
          <a:xfrm>
            <a:off x="2108911" y="20232042"/>
            <a:ext cx="4865001" cy="477054"/>
          </a:xfrm>
          <a:prstGeom prst="rect">
            <a:avLst/>
          </a:prstGeom>
          <a:noFill/>
        </p:spPr>
        <p:txBody>
          <a:bodyPr wrap="square" rtlCol="0">
            <a:spAutoFit/>
          </a:bodyPr>
          <a:lstStyle/>
          <a:p>
            <a:pPr algn="ctr"/>
            <a:r>
              <a:rPr lang="en-US" sz="2500" b="1" dirty="0"/>
              <a:t>Increasing Photo-Weathering Time</a:t>
            </a:r>
          </a:p>
        </p:txBody>
      </p:sp>
      <p:sp>
        <p:nvSpPr>
          <p:cNvPr id="114" name="Rectangle 113">
            <a:extLst>
              <a:ext uri="{FF2B5EF4-FFF2-40B4-BE49-F238E27FC236}">
                <a16:creationId xmlns:a16="http://schemas.microsoft.com/office/drawing/2014/main" id="{FB32ADE1-A61D-40AD-9B33-A40B7155EAFD}"/>
              </a:ext>
            </a:extLst>
          </p:cNvPr>
          <p:cNvSpPr/>
          <p:nvPr/>
        </p:nvSpPr>
        <p:spPr>
          <a:xfrm>
            <a:off x="17317864" y="26704608"/>
            <a:ext cx="14073665" cy="3046988"/>
          </a:xfrm>
          <a:prstGeom prst="rect">
            <a:avLst/>
          </a:prstGeom>
        </p:spPr>
        <p:txBody>
          <a:bodyPr wrap="square">
            <a:spAutoFit/>
          </a:bodyPr>
          <a:lstStyle/>
          <a:p>
            <a:r>
              <a:rPr lang="en-US" sz="2400" dirty="0"/>
              <a:t>[1] Geyer, R., Jambeck, J. R., and Law, K. L. (2017). “Production, use, and fate of all plastics ever made.” </a:t>
            </a:r>
            <a:r>
              <a:rPr lang="en-US" sz="2400" i="1" dirty="0"/>
              <a:t>Science Advances</a:t>
            </a:r>
            <a:r>
              <a:rPr lang="en-US" sz="2400" dirty="0"/>
              <a:t>, American Association for the Advancement of Science, 3(7), e1700782</a:t>
            </a:r>
          </a:p>
          <a:p>
            <a:r>
              <a:rPr lang="en-US" sz="2400" dirty="0"/>
              <a:t>[2] Hsu, Y.-C., Weir, M. P., Truss, R. W., Garvey, C. J., Nicholson, T. M., and Halley, P. J. (2012). “A fundamental study on photo-oxidative degradation of linear low density polyethylene films at embrittlement.” </a:t>
            </a:r>
            <a:r>
              <a:rPr lang="en-US" sz="2400" i="1" dirty="0"/>
              <a:t>Polymer</a:t>
            </a:r>
            <a:r>
              <a:rPr lang="en-US" sz="2400" dirty="0"/>
              <a:t>, 53(12), 2385–2393.</a:t>
            </a:r>
          </a:p>
          <a:p>
            <a:r>
              <a:rPr lang="en-US" sz="2400" dirty="0"/>
              <a:t>[3] Grierson, D. S., Flater, E. E., and Carpick, R. W. (2005). “Accounting for the JKR–DMT transition in adhesion and friction measurements with atomic force microscopy.” </a:t>
            </a:r>
            <a:r>
              <a:rPr lang="en-US" sz="2400" i="1" dirty="0"/>
              <a:t>Journal of Adhesion Science and Technology</a:t>
            </a:r>
            <a:r>
              <a:rPr lang="en-US" sz="2400" dirty="0"/>
              <a:t>, 19(3–5), 291–311</a:t>
            </a:r>
          </a:p>
        </p:txBody>
      </p:sp>
      <p:pic>
        <p:nvPicPr>
          <p:cNvPr id="56" name="Graphic 55" descr="Sun">
            <a:extLst>
              <a:ext uri="{FF2B5EF4-FFF2-40B4-BE49-F238E27FC236}">
                <a16:creationId xmlns:a16="http://schemas.microsoft.com/office/drawing/2014/main" id="{DD4A1094-7122-44D4-96FA-1651ADEA2CA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91590" y="15601894"/>
            <a:ext cx="1227928" cy="1227928"/>
          </a:xfrm>
          <a:prstGeom prst="rect">
            <a:avLst/>
          </a:prstGeom>
        </p:spPr>
      </p:pic>
      <p:cxnSp>
        <p:nvCxnSpPr>
          <p:cNvPr id="57" name="Straight Arrow Connector 56">
            <a:extLst>
              <a:ext uri="{FF2B5EF4-FFF2-40B4-BE49-F238E27FC236}">
                <a16:creationId xmlns:a16="http://schemas.microsoft.com/office/drawing/2014/main" id="{03349255-2158-4391-ADEA-FA94118862BF}"/>
              </a:ext>
            </a:extLst>
          </p:cNvPr>
          <p:cNvCxnSpPr>
            <a:cxnSpLocks/>
          </p:cNvCxnSpPr>
          <p:nvPr/>
        </p:nvCxnSpPr>
        <p:spPr>
          <a:xfrm>
            <a:off x="2375958" y="16045551"/>
            <a:ext cx="4274389" cy="807265"/>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0" name="Straight Arrow Connector 59">
            <a:extLst>
              <a:ext uri="{FF2B5EF4-FFF2-40B4-BE49-F238E27FC236}">
                <a16:creationId xmlns:a16="http://schemas.microsoft.com/office/drawing/2014/main" id="{A154C7EE-F975-42B7-B123-A7950B9086CB}"/>
              </a:ext>
            </a:extLst>
          </p:cNvPr>
          <p:cNvCxnSpPr>
            <a:cxnSpLocks/>
          </p:cNvCxnSpPr>
          <p:nvPr/>
        </p:nvCxnSpPr>
        <p:spPr>
          <a:xfrm>
            <a:off x="2101744" y="16460782"/>
            <a:ext cx="858725" cy="490411"/>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63" name="TextBox 62">
            <a:extLst>
              <a:ext uri="{FF2B5EF4-FFF2-40B4-BE49-F238E27FC236}">
                <a16:creationId xmlns:a16="http://schemas.microsoft.com/office/drawing/2014/main" id="{5D0FC873-1725-43D2-B4CE-36A26BA953B8}"/>
              </a:ext>
            </a:extLst>
          </p:cNvPr>
          <p:cNvSpPr txBox="1"/>
          <p:nvPr/>
        </p:nvSpPr>
        <p:spPr>
          <a:xfrm rot="653172">
            <a:off x="4084426" y="15994594"/>
            <a:ext cx="2294921" cy="5136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2400" b="1" i="0" u="none" strike="noStrike" cap="none" spc="0" normalizeH="0" baseline="0" dirty="0">
                <a:ln>
                  <a:noFill/>
                </a:ln>
                <a:solidFill>
                  <a:srgbClr val="000000"/>
                </a:solidFill>
                <a:effectLst/>
                <a:uFillTx/>
                <a:latin typeface="+mn-lt"/>
                <a:ea typeface="+mn-ea"/>
                <a:cs typeface="+mn-cs"/>
                <a:sym typeface="Calibri"/>
              </a:rPr>
              <a:t>UV irradiation</a:t>
            </a:r>
          </a:p>
        </p:txBody>
      </p:sp>
      <p:sp>
        <p:nvSpPr>
          <p:cNvPr id="85" name="TextBox 84">
            <a:extLst>
              <a:ext uri="{FF2B5EF4-FFF2-40B4-BE49-F238E27FC236}">
                <a16:creationId xmlns:a16="http://schemas.microsoft.com/office/drawing/2014/main" id="{962C7B92-04F8-44C2-9BBE-97187BF58157}"/>
              </a:ext>
            </a:extLst>
          </p:cNvPr>
          <p:cNvSpPr txBox="1"/>
          <p:nvPr/>
        </p:nvSpPr>
        <p:spPr>
          <a:xfrm>
            <a:off x="20804198" y="13808070"/>
            <a:ext cx="7177426"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3200" b="1" i="0" strike="noStrike" cap="none" spc="0" normalizeH="0" baseline="0" dirty="0">
                <a:ln>
                  <a:noFill/>
                </a:ln>
                <a:solidFill>
                  <a:srgbClr val="000000"/>
                </a:solidFill>
                <a:effectLst/>
                <a:uFillTx/>
                <a:latin typeface="+mn-lt"/>
                <a:ea typeface="+mn-ea"/>
                <a:cs typeface="+mn-cs"/>
                <a:sym typeface="Calibri"/>
              </a:rPr>
              <a:t>Calculating Abrasion Volume Difference: </a:t>
            </a:r>
          </a:p>
        </p:txBody>
      </p:sp>
      <p:pic>
        <p:nvPicPr>
          <p:cNvPr id="87" name="Picture 86">
            <a:extLst>
              <a:ext uri="{FF2B5EF4-FFF2-40B4-BE49-F238E27FC236}">
                <a16:creationId xmlns:a16="http://schemas.microsoft.com/office/drawing/2014/main" id="{B23B9524-632F-4B4B-9A2C-BA9981206ADB}"/>
              </a:ext>
            </a:extLst>
          </p:cNvPr>
          <p:cNvPicPr>
            <a:picLocks noChangeAspect="1"/>
          </p:cNvPicPr>
          <p:nvPr/>
        </p:nvPicPr>
        <p:blipFill>
          <a:blip r:embed="rId10"/>
          <a:stretch>
            <a:fillRect/>
          </a:stretch>
        </p:blipFill>
        <p:spPr>
          <a:xfrm>
            <a:off x="17332170" y="15601811"/>
            <a:ext cx="3874986" cy="3138619"/>
          </a:xfrm>
          <a:prstGeom prst="rect">
            <a:avLst/>
          </a:prstGeom>
          <a:ln>
            <a:solidFill>
              <a:schemeClr val="tx1"/>
            </a:solidFill>
          </a:ln>
        </p:spPr>
      </p:pic>
      <p:pic>
        <p:nvPicPr>
          <p:cNvPr id="88" name="Picture 87">
            <a:extLst>
              <a:ext uri="{FF2B5EF4-FFF2-40B4-BE49-F238E27FC236}">
                <a16:creationId xmlns:a16="http://schemas.microsoft.com/office/drawing/2014/main" id="{83A308F7-8E8F-478B-92CF-76CAD9B0B572}"/>
              </a:ext>
            </a:extLst>
          </p:cNvPr>
          <p:cNvPicPr>
            <a:picLocks noChangeAspect="1"/>
          </p:cNvPicPr>
          <p:nvPr/>
        </p:nvPicPr>
        <p:blipFill>
          <a:blip r:embed="rId11"/>
          <a:stretch>
            <a:fillRect/>
          </a:stretch>
        </p:blipFill>
        <p:spPr>
          <a:xfrm>
            <a:off x="27615453" y="15601811"/>
            <a:ext cx="3869580" cy="3134240"/>
          </a:xfrm>
          <a:prstGeom prst="rect">
            <a:avLst/>
          </a:prstGeom>
          <a:ln>
            <a:solidFill>
              <a:schemeClr val="tx1"/>
            </a:solidFill>
          </a:ln>
        </p:spPr>
      </p:pic>
      <p:pic>
        <p:nvPicPr>
          <p:cNvPr id="89" name="Picture 88">
            <a:extLst>
              <a:ext uri="{FF2B5EF4-FFF2-40B4-BE49-F238E27FC236}">
                <a16:creationId xmlns:a16="http://schemas.microsoft.com/office/drawing/2014/main" id="{6F6E5EAA-B960-4F5A-B3C1-D02CABF4BFA0}"/>
              </a:ext>
            </a:extLst>
          </p:cNvPr>
          <p:cNvPicPr>
            <a:picLocks noChangeAspect="1"/>
          </p:cNvPicPr>
          <p:nvPr/>
        </p:nvPicPr>
        <p:blipFill>
          <a:blip r:embed="rId12"/>
          <a:stretch>
            <a:fillRect/>
          </a:stretch>
        </p:blipFill>
        <p:spPr>
          <a:xfrm>
            <a:off x="22281999" y="15596949"/>
            <a:ext cx="3818558" cy="3092912"/>
          </a:xfrm>
          <a:prstGeom prst="rect">
            <a:avLst/>
          </a:prstGeom>
          <a:ln>
            <a:solidFill>
              <a:schemeClr val="tx1"/>
            </a:solidFill>
          </a:ln>
        </p:spPr>
      </p:pic>
      <p:sp>
        <p:nvSpPr>
          <p:cNvPr id="103" name="TextBox 102">
            <a:extLst>
              <a:ext uri="{FF2B5EF4-FFF2-40B4-BE49-F238E27FC236}">
                <a16:creationId xmlns:a16="http://schemas.microsoft.com/office/drawing/2014/main" id="{138B5CC1-13F5-43C2-8C0F-FA53D91F1E79}"/>
              </a:ext>
            </a:extLst>
          </p:cNvPr>
          <p:cNvSpPr txBox="1"/>
          <p:nvPr/>
        </p:nvSpPr>
        <p:spPr>
          <a:xfrm>
            <a:off x="1232254" y="31209664"/>
            <a:ext cx="2446611" cy="707885"/>
          </a:xfrm>
          <a:prstGeom prst="rect">
            <a:avLst/>
          </a:prstGeom>
          <a:noFill/>
        </p:spPr>
        <p:txBody>
          <a:bodyPr wrap="square" rtlCol="0">
            <a:spAutoFit/>
          </a:bodyPr>
          <a:lstStyle/>
          <a:p>
            <a:r>
              <a:rPr lang="en-US" sz="4000" b="1" dirty="0">
                <a:latin typeface="Calibri"/>
                <a:cs typeface="Calibri"/>
              </a:rPr>
              <a:t>Abrasion: </a:t>
            </a:r>
          </a:p>
        </p:txBody>
      </p:sp>
      <mc:AlternateContent xmlns:mc="http://schemas.openxmlformats.org/markup-compatibility/2006" xmlns:a14="http://schemas.microsoft.com/office/drawing/2010/main">
        <mc:Choice Requires="a14">
          <p:sp>
            <p:nvSpPr>
              <p:cNvPr id="105" name="TextBox 104">
                <a:extLst>
                  <a:ext uri="{FF2B5EF4-FFF2-40B4-BE49-F238E27FC236}">
                    <a16:creationId xmlns:a16="http://schemas.microsoft.com/office/drawing/2014/main" id="{6667920C-ED50-42C6-B9C2-F508497B7DBB}"/>
                  </a:ext>
                </a:extLst>
              </p:cNvPr>
              <p:cNvSpPr txBox="1"/>
              <p:nvPr/>
            </p:nvSpPr>
            <p:spPr>
              <a:xfrm>
                <a:off x="4639927" y="32792286"/>
                <a:ext cx="2389375" cy="8829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2400" b="1" i="0" u="none" strike="noStrike" cap="none" spc="0" normalizeH="0" baseline="0" dirty="0">
                    <a:ln>
                      <a:noFill/>
                    </a:ln>
                    <a:solidFill>
                      <a:srgbClr val="000000"/>
                    </a:solidFill>
                    <a:effectLst/>
                    <a:uFillTx/>
                    <a:sym typeface="Calibri"/>
                  </a:rPr>
                  <a:t>Si tips oxidized at 1000 </a:t>
                </a:r>
                <a14:m>
                  <m:oMath xmlns:m="http://schemas.openxmlformats.org/officeDocument/2006/math">
                    <m:r>
                      <a:rPr kumimoji="0" lang="en-US" sz="2400" b="1" i="1" u="none" strike="noStrike" cap="none" spc="0" normalizeH="0" baseline="0" smtClean="0">
                        <a:ln>
                          <a:noFill/>
                        </a:ln>
                        <a:solidFill>
                          <a:srgbClr val="000000"/>
                        </a:solidFill>
                        <a:effectLst/>
                        <a:uFillTx/>
                        <a:latin typeface="Cambria Math" panose="02040503050406030204" pitchFamily="18" charset="0"/>
                        <a:ea typeface="Cambria Math" panose="02040503050406030204" pitchFamily="18" charset="0"/>
                        <a:sym typeface="Calibri"/>
                      </a:rPr>
                      <m:t>℃</m:t>
                    </m:r>
                  </m:oMath>
                </a14:m>
                <a:r>
                  <a:rPr kumimoji="0" lang="en-US" sz="2400" b="1" i="0" u="none" strike="noStrike" cap="none" spc="0" normalizeH="0" baseline="0" dirty="0">
                    <a:ln>
                      <a:noFill/>
                    </a:ln>
                    <a:solidFill>
                      <a:srgbClr val="000000"/>
                    </a:solidFill>
                    <a:effectLst/>
                    <a:uFillTx/>
                    <a:sym typeface="Calibri"/>
                  </a:rPr>
                  <a:t>, 3 hours</a:t>
                </a:r>
              </a:p>
            </p:txBody>
          </p:sp>
        </mc:Choice>
        <mc:Fallback xmlns="">
          <p:sp>
            <p:nvSpPr>
              <p:cNvPr id="105" name="TextBox 104">
                <a:extLst>
                  <a:ext uri="{FF2B5EF4-FFF2-40B4-BE49-F238E27FC236}">
                    <a16:creationId xmlns:a16="http://schemas.microsoft.com/office/drawing/2014/main" id="{6667920C-ED50-42C6-B9C2-F508497B7DBB}"/>
                  </a:ext>
                </a:extLst>
              </p:cNvPr>
              <p:cNvSpPr txBox="1">
                <a:spLocks noRot="1" noChangeAspect="1" noMove="1" noResize="1" noEditPoints="1" noAdjustHandles="1" noChangeArrowheads="1" noChangeShapeType="1" noTextEdit="1"/>
              </p:cNvSpPr>
              <p:nvPr/>
            </p:nvSpPr>
            <p:spPr>
              <a:xfrm>
                <a:off x="4639927" y="32792286"/>
                <a:ext cx="2389375" cy="882933"/>
              </a:xfrm>
              <a:prstGeom prst="rect">
                <a:avLst/>
              </a:prstGeom>
              <a:blipFill>
                <a:blip r:embed="rId13"/>
                <a:stretch>
                  <a:fillRect l="-4847" t="-2069" r="-5102" b="-12414"/>
                </a:stretch>
              </a:blipFill>
              <a:ln w="12700" cap="flat">
                <a:noFill/>
                <a:miter lim="400000"/>
              </a:ln>
              <a:effectLst/>
            </p:spPr>
            <p:txBody>
              <a:bodyPr/>
              <a:lstStyle/>
              <a:p>
                <a:r>
                  <a:rPr lang="en-US">
                    <a:noFill/>
                  </a:rPr>
                  <a:t> </a:t>
                </a:r>
              </a:p>
            </p:txBody>
          </p:sp>
        </mc:Fallback>
      </mc:AlternateContent>
      <p:cxnSp>
        <p:nvCxnSpPr>
          <p:cNvPr id="106" name="Straight Arrow Connector 105">
            <a:extLst>
              <a:ext uri="{FF2B5EF4-FFF2-40B4-BE49-F238E27FC236}">
                <a16:creationId xmlns:a16="http://schemas.microsoft.com/office/drawing/2014/main" id="{D5DF4BA2-1A90-42DB-82B7-4A072F1084CA}"/>
              </a:ext>
            </a:extLst>
          </p:cNvPr>
          <p:cNvCxnSpPr>
            <a:cxnSpLocks/>
          </p:cNvCxnSpPr>
          <p:nvPr/>
        </p:nvCxnSpPr>
        <p:spPr>
          <a:xfrm>
            <a:off x="4661750" y="33972613"/>
            <a:ext cx="2380056" cy="0"/>
          </a:xfrm>
          <a:prstGeom prst="straightConnector1">
            <a:avLst/>
          </a:prstGeom>
          <a:noFill/>
          <a:ln w="762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10" name="TextBox 109">
            <a:extLst>
              <a:ext uri="{FF2B5EF4-FFF2-40B4-BE49-F238E27FC236}">
                <a16:creationId xmlns:a16="http://schemas.microsoft.com/office/drawing/2014/main" id="{0DDA7787-7089-4148-B2E0-05D8E2E9F9F4}"/>
              </a:ext>
            </a:extLst>
          </p:cNvPr>
          <p:cNvSpPr txBox="1"/>
          <p:nvPr/>
        </p:nvSpPr>
        <p:spPr>
          <a:xfrm>
            <a:off x="1404515" y="29333186"/>
            <a:ext cx="5635799" cy="16215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r>
              <a:rPr kumimoji="0" lang="en-US" sz="3200" b="1" i="0" u="none" strike="noStrike" cap="none" spc="0" normalizeH="0" baseline="0" dirty="0">
                <a:ln>
                  <a:noFill/>
                </a:ln>
                <a:solidFill>
                  <a:srgbClr val="000000"/>
                </a:solidFill>
                <a:effectLst/>
                <a:uFillTx/>
                <a:sym typeface="Calibri"/>
              </a:rPr>
              <a:t>Inputs: </a:t>
            </a:r>
            <a:r>
              <a:rPr kumimoji="0" lang="en-US" sz="3200" b="0" i="0" u="none" strike="noStrike" cap="none" spc="0" normalizeH="0" baseline="0" dirty="0">
                <a:ln>
                  <a:noFill/>
                </a:ln>
                <a:solidFill>
                  <a:srgbClr val="000000"/>
                </a:solidFill>
                <a:effectLst/>
                <a:uFillTx/>
                <a:sym typeface="Calibri"/>
              </a:rPr>
              <a:t>Transition </a:t>
            </a:r>
            <a:r>
              <a:rPr lang="en-US" sz="3200" dirty="0"/>
              <a:t>P</a:t>
            </a:r>
            <a:r>
              <a:rPr kumimoji="0" lang="en-US" sz="3200" b="0" i="0" u="none" strike="noStrike" cap="none" spc="0" normalizeH="0" baseline="0" dirty="0">
                <a:ln>
                  <a:noFill/>
                </a:ln>
                <a:solidFill>
                  <a:srgbClr val="000000"/>
                </a:solidFill>
                <a:effectLst/>
                <a:uFillTx/>
                <a:sym typeface="Calibri"/>
              </a:rPr>
              <a:t>arameter (</a:t>
            </a:r>
            <a:r>
              <a:rPr lang="el-GR" sz="3200" dirty="0"/>
              <a:t>λ</a:t>
            </a:r>
            <a:r>
              <a:rPr kumimoji="0" lang="en-US" sz="3200" b="0" i="0" u="none" strike="noStrike" cap="none" spc="0" normalizeH="0" baseline="0" dirty="0">
                <a:ln>
                  <a:noFill/>
                </a:ln>
                <a:solidFill>
                  <a:srgbClr val="000000"/>
                </a:solidFill>
                <a:effectLst/>
                <a:uFillTx/>
                <a:sym typeface="Calibri"/>
              </a:rPr>
              <a:t>), Radius, Poisson Ratio, E of tip</a:t>
            </a:r>
          </a:p>
          <a:p>
            <a:r>
              <a:rPr lang="en-US" sz="3200" b="1" dirty="0">
                <a:solidFill>
                  <a:srgbClr val="000000"/>
                </a:solidFill>
                <a:sym typeface="Calibri"/>
              </a:rPr>
              <a:t>Output: </a:t>
            </a:r>
            <a:r>
              <a:rPr lang="en-US" sz="3200" dirty="0">
                <a:solidFill>
                  <a:srgbClr val="000000"/>
                </a:solidFill>
                <a:sym typeface="Calibri"/>
              </a:rPr>
              <a:t>E of Sample, Hardness</a:t>
            </a:r>
            <a:endParaRPr kumimoji="0" lang="en-US" sz="3200" b="0" i="0" u="none" strike="noStrike" cap="none" spc="0" normalizeH="0" baseline="0" dirty="0">
              <a:ln>
                <a:noFill/>
              </a:ln>
              <a:solidFill>
                <a:srgbClr val="000000"/>
              </a:solidFill>
              <a:effectLst/>
              <a:uFillTx/>
              <a:sym typeface="Calibri"/>
            </a:endParaRPr>
          </a:p>
        </p:txBody>
      </p:sp>
      <p:sp>
        <p:nvSpPr>
          <p:cNvPr id="111" name="TextBox 110">
            <a:extLst>
              <a:ext uri="{FF2B5EF4-FFF2-40B4-BE49-F238E27FC236}">
                <a16:creationId xmlns:a16="http://schemas.microsoft.com/office/drawing/2014/main" id="{23D7BF96-957A-44B1-A508-1B1B987B555E}"/>
              </a:ext>
            </a:extLst>
          </p:cNvPr>
          <p:cNvSpPr txBox="1"/>
          <p:nvPr/>
        </p:nvSpPr>
        <p:spPr>
          <a:xfrm>
            <a:off x="10881856" y="29077890"/>
            <a:ext cx="2707997" cy="575156"/>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defTabSz="584200" hangingPunct="0"/>
            <a:r>
              <a:rPr kumimoji="0" lang="en-US" sz="2800" b="1" i="0" u="none" strike="noStrike" cap="none" spc="0" normalizeH="0" baseline="0" dirty="0">
                <a:ln>
                  <a:noFill/>
                </a:ln>
                <a:solidFill>
                  <a:srgbClr val="000000"/>
                </a:solidFill>
                <a:effectLst/>
                <a:uFillTx/>
                <a:ea typeface="+mn-ea"/>
                <a:cs typeface="+mn-cs"/>
                <a:sym typeface="Calibri"/>
              </a:rPr>
              <a:t>Indentation </a:t>
            </a:r>
            <a:r>
              <a:rPr lang="en-US" sz="2800" b="1" dirty="0">
                <a:solidFill>
                  <a:srgbClr val="000000"/>
                </a:solidFill>
                <a:sym typeface="Calibri"/>
              </a:rPr>
              <a:t>(𝜇</a:t>
            </a:r>
            <a:r>
              <a:rPr kumimoji="0" lang="en-US" sz="2800" b="1" i="1" u="none" strike="noStrike" cap="none" spc="0" normalizeH="0" baseline="0" dirty="0">
                <a:ln>
                  <a:noFill/>
                </a:ln>
                <a:solidFill>
                  <a:srgbClr val="000000"/>
                </a:solidFill>
                <a:effectLst/>
                <a:uFillTx/>
                <a:ea typeface="+mn-ea"/>
                <a:cs typeface="+mn-cs"/>
                <a:sym typeface="Calibri"/>
              </a:rPr>
              <a:t>m</a:t>
            </a:r>
            <a:r>
              <a:rPr kumimoji="0" lang="en-US" sz="2800" b="1" i="0" u="none" strike="noStrike" cap="none" spc="0" normalizeH="0" baseline="0" dirty="0">
                <a:ln>
                  <a:noFill/>
                </a:ln>
                <a:solidFill>
                  <a:srgbClr val="000000"/>
                </a:solidFill>
                <a:effectLst/>
                <a:uFillTx/>
                <a:ea typeface="+mn-ea"/>
                <a:cs typeface="+mn-cs"/>
                <a:sym typeface="Calibri"/>
              </a:rPr>
              <a:t>)</a:t>
            </a:r>
          </a:p>
        </p:txBody>
      </p:sp>
      <p:sp>
        <p:nvSpPr>
          <p:cNvPr id="112" name="TextBox 111">
            <a:extLst>
              <a:ext uri="{FF2B5EF4-FFF2-40B4-BE49-F238E27FC236}">
                <a16:creationId xmlns:a16="http://schemas.microsoft.com/office/drawing/2014/main" id="{83606EBC-49F8-44D9-AEA9-27EED6CC0BFE}"/>
              </a:ext>
            </a:extLst>
          </p:cNvPr>
          <p:cNvSpPr txBox="1"/>
          <p:nvPr/>
        </p:nvSpPr>
        <p:spPr>
          <a:xfrm rot="16200000">
            <a:off x="7354400" y="25648139"/>
            <a:ext cx="1830847" cy="605934"/>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lang="en-US" sz="3000" b="1" dirty="0"/>
              <a:t>Force</a:t>
            </a:r>
            <a:r>
              <a:rPr lang="en-US" sz="2500" b="1" dirty="0"/>
              <a:t> </a:t>
            </a:r>
            <a:r>
              <a:rPr kumimoji="0" lang="en-US" sz="2500" b="1" i="0" u="none" strike="noStrike" cap="none" spc="0" normalizeH="0" baseline="0" dirty="0">
                <a:ln>
                  <a:noFill/>
                </a:ln>
                <a:solidFill>
                  <a:srgbClr val="000000"/>
                </a:solidFill>
                <a:effectLst/>
                <a:uFillTx/>
                <a:sym typeface="Calibri"/>
              </a:rPr>
              <a:t> (n</a:t>
            </a:r>
            <a:r>
              <a:rPr lang="en-US" sz="2500" b="1" dirty="0"/>
              <a:t>N</a:t>
            </a:r>
            <a:r>
              <a:rPr kumimoji="0" lang="en-US" sz="2500" b="1" i="0" u="none" strike="noStrike" cap="none" spc="0" normalizeH="0" baseline="0" dirty="0">
                <a:ln>
                  <a:noFill/>
                </a:ln>
                <a:solidFill>
                  <a:srgbClr val="000000"/>
                </a:solidFill>
                <a:effectLst/>
                <a:uFillTx/>
                <a:sym typeface="Calibri"/>
              </a:rPr>
              <a:t>)</a:t>
            </a:r>
          </a:p>
        </p:txBody>
      </p:sp>
      <p:sp>
        <p:nvSpPr>
          <p:cNvPr id="124" name="TextBox 123">
            <a:extLst>
              <a:ext uri="{FF2B5EF4-FFF2-40B4-BE49-F238E27FC236}">
                <a16:creationId xmlns:a16="http://schemas.microsoft.com/office/drawing/2014/main" id="{C6837ECC-7324-4FBD-97DE-510DE0173450}"/>
              </a:ext>
            </a:extLst>
          </p:cNvPr>
          <p:cNvSpPr txBox="1"/>
          <p:nvPr/>
        </p:nvSpPr>
        <p:spPr>
          <a:xfrm>
            <a:off x="7535266" y="29701788"/>
            <a:ext cx="7992417" cy="1200329"/>
          </a:xfrm>
          <a:prstGeom prst="rect">
            <a:avLst/>
          </a:prstGeom>
          <a:noFill/>
        </p:spPr>
        <p:txBody>
          <a:bodyPr wrap="square" rtlCol="0">
            <a:spAutoFit/>
          </a:bodyPr>
          <a:lstStyle/>
          <a:p>
            <a:pPr algn="just"/>
            <a:r>
              <a:rPr lang="en-US" sz="2400" b="1" dirty="0"/>
              <a:t>Fig. 4 </a:t>
            </a:r>
            <a:r>
              <a:rPr lang="en-US" sz="2400" dirty="0"/>
              <a:t>Three contact mechanics models fitted to an original region of a retraction curve for virgin LDPE. In MATLAB, the JKR model produced the best fit with an E value of 87 MPa  [3].</a:t>
            </a:r>
          </a:p>
        </p:txBody>
      </p:sp>
      <p:sp>
        <p:nvSpPr>
          <p:cNvPr id="125" name="TextBox 124">
            <a:extLst>
              <a:ext uri="{FF2B5EF4-FFF2-40B4-BE49-F238E27FC236}">
                <a16:creationId xmlns:a16="http://schemas.microsoft.com/office/drawing/2014/main" id="{421B4E26-498E-4ADE-9B50-D5A3AD25649C}"/>
              </a:ext>
            </a:extLst>
          </p:cNvPr>
          <p:cNvSpPr txBox="1"/>
          <p:nvPr/>
        </p:nvSpPr>
        <p:spPr>
          <a:xfrm>
            <a:off x="1212128" y="22978175"/>
            <a:ext cx="3511914" cy="707886"/>
          </a:xfrm>
          <a:prstGeom prst="rect">
            <a:avLst/>
          </a:prstGeom>
          <a:noFill/>
        </p:spPr>
        <p:txBody>
          <a:bodyPr wrap="square" rtlCol="0">
            <a:spAutoFit/>
          </a:bodyPr>
          <a:lstStyle/>
          <a:p>
            <a:r>
              <a:rPr lang="en-US" sz="4000" b="1" dirty="0">
                <a:latin typeface="Calibri"/>
                <a:cs typeface="Calibri"/>
              </a:rPr>
              <a:t>Indentation: </a:t>
            </a:r>
          </a:p>
        </p:txBody>
      </p:sp>
      <p:pic>
        <p:nvPicPr>
          <p:cNvPr id="126" name="Picture 125">
            <a:extLst>
              <a:ext uri="{FF2B5EF4-FFF2-40B4-BE49-F238E27FC236}">
                <a16:creationId xmlns:a16="http://schemas.microsoft.com/office/drawing/2014/main" id="{6054D3F3-D8C8-4DA0-B438-4D76CEA83CBD}"/>
              </a:ext>
            </a:extLst>
          </p:cNvPr>
          <p:cNvPicPr>
            <a:picLocks noChangeAspect="1"/>
          </p:cNvPicPr>
          <p:nvPr/>
        </p:nvPicPr>
        <p:blipFill rotWithShape="1">
          <a:blip r:embed="rId14">
            <a:extLst>
              <a:ext uri="{28A0092B-C50C-407E-A947-70E740481C1C}">
                <a14:useLocalDpi xmlns:a14="http://schemas.microsoft.com/office/drawing/2010/main" val="0"/>
              </a:ext>
            </a:extLst>
          </a:blip>
          <a:srcRect r="73199" b="5582"/>
          <a:stretch/>
        </p:blipFill>
        <p:spPr>
          <a:xfrm>
            <a:off x="1233047" y="24126643"/>
            <a:ext cx="2672848" cy="2302540"/>
          </a:xfrm>
          <a:prstGeom prst="rect">
            <a:avLst/>
          </a:prstGeom>
          <a:ln w="57150">
            <a:solidFill>
              <a:srgbClr val="F9A11C"/>
            </a:solidFill>
          </a:ln>
        </p:spPr>
      </p:pic>
      <p:pic>
        <p:nvPicPr>
          <p:cNvPr id="127" name="Picture 126">
            <a:extLst>
              <a:ext uri="{FF2B5EF4-FFF2-40B4-BE49-F238E27FC236}">
                <a16:creationId xmlns:a16="http://schemas.microsoft.com/office/drawing/2014/main" id="{4CBB8E51-DF21-4EDE-B12B-A98ADE4AD890}"/>
              </a:ext>
            </a:extLst>
          </p:cNvPr>
          <p:cNvPicPr>
            <a:picLocks noChangeAspect="1"/>
          </p:cNvPicPr>
          <p:nvPr/>
        </p:nvPicPr>
        <p:blipFill rotWithShape="1">
          <a:blip r:embed="rId14">
            <a:extLst>
              <a:ext uri="{28A0092B-C50C-407E-A947-70E740481C1C}">
                <a14:useLocalDpi xmlns:a14="http://schemas.microsoft.com/office/drawing/2010/main" val="0"/>
              </a:ext>
            </a:extLst>
          </a:blip>
          <a:srcRect l="26396" t="21618" r="49450"/>
          <a:stretch/>
        </p:blipFill>
        <p:spPr>
          <a:xfrm>
            <a:off x="1278410" y="26845206"/>
            <a:ext cx="2616570" cy="2302540"/>
          </a:xfrm>
          <a:prstGeom prst="rect">
            <a:avLst/>
          </a:prstGeom>
          <a:ln w="57150">
            <a:solidFill>
              <a:srgbClr val="F9A11C"/>
            </a:solidFill>
          </a:ln>
        </p:spPr>
      </p:pic>
      <p:pic>
        <p:nvPicPr>
          <p:cNvPr id="128" name="Picture 127">
            <a:extLst>
              <a:ext uri="{FF2B5EF4-FFF2-40B4-BE49-F238E27FC236}">
                <a16:creationId xmlns:a16="http://schemas.microsoft.com/office/drawing/2014/main" id="{4932585C-1B2C-4C78-B91C-2DFAE2AB2A1A}"/>
              </a:ext>
            </a:extLst>
          </p:cNvPr>
          <p:cNvPicPr>
            <a:picLocks noChangeAspect="1"/>
          </p:cNvPicPr>
          <p:nvPr/>
        </p:nvPicPr>
        <p:blipFill rotWithShape="1">
          <a:blip r:embed="rId14">
            <a:extLst>
              <a:ext uri="{28A0092B-C50C-407E-A947-70E740481C1C}">
                <a14:useLocalDpi xmlns:a14="http://schemas.microsoft.com/office/drawing/2010/main" val="0"/>
              </a:ext>
            </a:extLst>
          </a:blip>
          <a:srcRect l="51268" t="16882" r="24848" b="6516"/>
          <a:stretch/>
        </p:blipFill>
        <p:spPr>
          <a:xfrm>
            <a:off x="4443324" y="24126519"/>
            <a:ext cx="2616570" cy="2295231"/>
          </a:xfrm>
          <a:prstGeom prst="rect">
            <a:avLst/>
          </a:prstGeom>
          <a:ln w="57150">
            <a:solidFill>
              <a:srgbClr val="F9A11C"/>
            </a:solidFill>
          </a:ln>
        </p:spPr>
      </p:pic>
      <p:pic>
        <p:nvPicPr>
          <p:cNvPr id="129" name="Picture 128">
            <a:extLst>
              <a:ext uri="{FF2B5EF4-FFF2-40B4-BE49-F238E27FC236}">
                <a16:creationId xmlns:a16="http://schemas.microsoft.com/office/drawing/2014/main" id="{CB6E422E-EDA3-498F-9AFC-CF6DCAD58B22}"/>
              </a:ext>
            </a:extLst>
          </p:cNvPr>
          <p:cNvPicPr>
            <a:picLocks noChangeAspect="1"/>
          </p:cNvPicPr>
          <p:nvPr/>
        </p:nvPicPr>
        <p:blipFill rotWithShape="1">
          <a:blip r:embed="rId14">
            <a:extLst>
              <a:ext uri="{28A0092B-C50C-407E-A947-70E740481C1C}">
                <a14:useLocalDpi xmlns:a14="http://schemas.microsoft.com/office/drawing/2010/main" val="0"/>
              </a:ext>
            </a:extLst>
          </a:blip>
          <a:srcRect l="75778" t="19687" r="514" b="6613"/>
          <a:stretch/>
        </p:blipFill>
        <p:spPr>
          <a:xfrm>
            <a:off x="4466472" y="26818312"/>
            <a:ext cx="2616570" cy="2302540"/>
          </a:xfrm>
          <a:prstGeom prst="rect">
            <a:avLst/>
          </a:prstGeom>
          <a:ln w="57150">
            <a:solidFill>
              <a:srgbClr val="F9A11C"/>
            </a:solidFill>
          </a:ln>
        </p:spPr>
      </p:pic>
      <p:pic>
        <p:nvPicPr>
          <p:cNvPr id="135" name="Picture 4" descr="https://afmprobes.asylumresearch.com/media/catalog/product/cache/1/thumbnail/500x/17f82f742ffe127f42dca9de82fb58b1/t/y/type3_tip_front_8_1.jpg">
            <a:extLst>
              <a:ext uri="{FF2B5EF4-FFF2-40B4-BE49-F238E27FC236}">
                <a16:creationId xmlns:a16="http://schemas.microsoft.com/office/drawing/2014/main" id="{60E390A0-8879-45B4-ABD1-4BDD4432CCAB}"/>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l="17694" r="14018"/>
          <a:stretch/>
        </p:blipFill>
        <p:spPr bwMode="auto">
          <a:xfrm>
            <a:off x="1236271" y="32071286"/>
            <a:ext cx="2988786" cy="2976188"/>
          </a:xfrm>
          <a:prstGeom prst="rect">
            <a:avLst/>
          </a:prstGeom>
          <a:noFill/>
          <a:ln w="76200">
            <a:solidFill>
              <a:srgbClr val="97002E">
                <a:alpha val="43922"/>
              </a:srgbClr>
            </a:solidFill>
          </a:ln>
          <a:extLst>
            <a:ext uri="{909E8E84-426E-40DD-AFC4-6F175D3DCCD1}">
              <a14:hiddenFill xmlns:a14="http://schemas.microsoft.com/office/drawing/2010/main">
                <a:solidFill>
                  <a:srgbClr val="FFFFFF"/>
                </a:solidFill>
              </a14:hiddenFill>
            </a:ext>
          </a:extLst>
        </p:spPr>
      </p:pic>
      <p:pic>
        <p:nvPicPr>
          <p:cNvPr id="140" name="Picture 139">
            <a:extLst>
              <a:ext uri="{FF2B5EF4-FFF2-40B4-BE49-F238E27FC236}">
                <a16:creationId xmlns:a16="http://schemas.microsoft.com/office/drawing/2014/main" id="{A09A6BFE-79F5-46E0-A5C3-20092FE8206D}"/>
              </a:ext>
            </a:extLst>
          </p:cNvPr>
          <p:cNvPicPr>
            <a:picLocks noChangeAspect="1"/>
          </p:cNvPicPr>
          <p:nvPr/>
        </p:nvPicPr>
        <p:blipFill rotWithShape="1">
          <a:blip r:embed="rId16">
            <a:extLst>
              <a:ext uri="{28A0092B-C50C-407E-A947-70E740481C1C}">
                <a14:useLocalDpi xmlns:a14="http://schemas.microsoft.com/office/drawing/2010/main" val="0"/>
              </a:ext>
            </a:extLst>
          </a:blip>
          <a:srcRect l="19566" t="30243" r="29261" b="15152"/>
          <a:stretch/>
        </p:blipFill>
        <p:spPr>
          <a:xfrm>
            <a:off x="7253902" y="32158443"/>
            <a:ext cx="3210256" cy="2740490"/>
          </a:xfrm>
          <a:prstGeom prst="rect">
            <a:avLst/>
          </a:prstGeom>
          <a:ln w="76200">
            <a:solidFill>
              <a:srgbClr val="97002E">
                <a:alpha val="44000"/>
              </a:srgbClr>
            </a:solidFill>
          </a:ln>
        </p:spPr>
      </p:pic>
      <p:sp>
        <p:nvSpPr>
          <p:cNvPr id="141" name="TextBox 140">
            <a:extLst>
              <a:ext uri="{FF2B5EF4-FFF2-40B4-BE49-F238E27FC236}">
                <a16:creationId xmlns:a16="http://schemas.microsoft.com/office/drawing/2014/main" id="{F5ACD92E-D4D1-4297-AA44-48DDA97736A4}"/>
              </a:ext>
            </a:extLst>
          </p:cNvPr>
          <p:cNvSpPr txBox="1"/>
          <p:nvPr/>
        </p:nvSpPr>
        <p:spPr>
          <a:xfrm>
            <a:off x="17478035" y="14736110"/>
            <a:ext cx="1691885" cy="6059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3000" b="1" i="0" u="none" strike="noStrike" cap="none" spc="0" normalizeH="0" baseline="0" dirty="0">
                <a:ln>
                  <a:noFill/>
                </a:ln>
                <a:solidFill>
                  <a:srgbClr val="000000"/>
                </a:solidFill>
                <a:effectLst/>
                <a:uFillTx/>
                <a:latin typeface="+mn-lt"/>
                <a:ea typeface="+mn-ea"/>
                <a:cs typeface="+mn-cs"/>
                <a:sym typeface="Calibri"/>
              </a:rPr>
              <a:t>Before:</a:t>
            </a:r>
          </a:p>
        </p:txBody>
      </p:sp>
      <p:sp>
        <p:nvSpPr>
          <p:cNvPr id="142" name="TextBox 141">
            <a:extLst>
              <a:ext uri="{FF2B5EF4-FFF2-40B4-BE49-F238E27FC236}">
                <a16:creationId xmlns:a16="http://schemas.microsoft.com/office/drawing/2014/main" id="{325CDCAD-5F49-49A3-94DD-C68BF646BA69}"/>
              </a:ext>
            </a:extLst>
          </p:cNvPr>
          <p:cNvSpPr txBox="1"/>
          <p:nvPr/>
        </p:nvSpPr>
        <p:spPr>
          <a:xfrm>
            <a:off x="22499393" y="14765850"/>
            <a:ext cx="1691885" cy="6059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lang="en-US" sz="3000" b="1" dirty="0">
                <a:solidFill>
                  <a:srgbClr val="000000"/>
                </a:solidFill>
                <a:sym typeface="Calibri"/>
              </a:rPr>
              <a:t>After</a:t>
            </a:r>
            <a:r>
              <a:rPr kumimoji="0" lang="en-US" sz="3000" b="1" i="0" u="none" strike="noStrike" cap="none" spc="0" normalizeH="0" baseline="0" dirty="0">
                <a:ln>
                  <a:noFill/>
                </a:ln>
                <a:solidFill>
                  <a:srgbClr val="000000"/>
                </a:solidFill>
                <a:effectLst/>
                <a:uFillTx/>
                <a:latin typeface="+mn-lt"/>
                <a:ea typeface="+mn-ea"/>
                <a:cs typeface="+mn-cs"/>
                <a:sym typeface="Calibri"/>
              </a:rPr>
              <a:t>:</a:t>
            </a:r>
          </a:p>
        </p:txBody>
      </p:sp>
      <p:sp>
        <p:nvSpPr>
          <p:cNvPr id="143" name="TextBox 142">
            <a:extLst>
              <a:ext uri="{FF2B5EF4-FFF2-40B4-BE49-F238E27FC236}">
                <a16:creationId xmlns:a16="http://schemas.microsoft.com/office/drawing/2014/main" id="{E9B83C94-BC2D-4074-B1DE-7E7107BE3609}"/>
              </a:ext>
            </a:extLst>
          </p:cNvPr>
          <p:cNvSpPr txBox="1"/>
          <p:nvPr/>
        </p:nvSpPr>
        <p:spPr>
          <a:xfrm>
            <a:off x="27720528" y="14752013"/>
            <a:ext cx="3764505" cy="6059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3000" b="1" i="0" u="none" strike="noStrike" cap="none" spc="0" normalizeH="0" baseline="0" dirty="0">
                <a:ln>
                  <a:noFill/>
                </a:ln>
                <a:solidFill>
                  <a:srgbClr val="000000"/>
                </a:solidFill>
                <a:effectLst/>
                <a:uFillTx/>
                <a:latin typeface="+mn-lt"/>
                <a:ea typeface="+mn-ea"/>
                <a:cs typeface="+mn-cs"/>
                <a:sym typeface="Calibri"/>
              </a:rPr>
              <a:t>V</a:t>
            </a:r>
            <a:r>
              <a:rPr lang="en-US" sz="3000" b="1" dirty="0">
                <a:solidFill>
                  <a:srgbClr val="000000"/>
                </a:solidFill>
                <a:sym typeface="Calibri"/>
              </a:rPr>
              <a:t>olume Difference:</a:t>
            </a:r>
            <a:endParaRPr kumimoji="0" lang="en-US" sz="3000" b="1" i="0" u="none" strike="noStrike" cap="none" spc="0" normalizeH="0" baseline="0" dirty="0">
              <a:ln>
                <a:noFill/>
              </a:ln>
              <a:solidFill>
                <a:srgbClr val="000000"/>
              </a:solidFill>
              <a:effectLst/>
              <a:uFillTx/>
              <a:latin typeface="+mn-lt"/>
              <a:ea typeface="+mn-ea"/>
              <a:cs typeface="+mn-cs"/>
              <a:sym typeface="Calibri"/>
            </a:endParaRPr>
          </a:p>
        </p:txBody>
      </p:sp>
      <mc:AlternateContent xmlns:mc="http://schemas.openxmlformats.org/markup-compatibility/2006" xmlns:a14="http://schemas.microsoft.com/office/drawing/2010/main">
        <mc:Choice Requires="a14">
          <p:sp>
            <p:nvSpPr>
              <p:cNvPr id="144" name="TextBox 143">
                <a:extLst>
                  <a:ext uri="{FF2B5EF4-FFF2-40B4-BE49-F238E27FC236}">
                    <a16:creationId xmlns:a16="http://schemas.microsoft.com/office/drawing/2014/main" id="{C36C4551-BB5D-420C-8CC0-43C43DC6DA06}"/>
                  </a:ext>
                </a:extLst>
              </p:cNvPr>
              <p:cNvSpPr txBox="1"/>
              <p:nvPr/>
            </p:nvSpPr>
            <p:spPr>
              <a:xfrm>
                <a:off x="20464485" y="12683489"/>
                <a:ext cx="4600831" cy="616386"/>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3000" b="1" i="0" u="none" strike="noStrike" cap="none" spc="0" normalizeH="0" baseline="0" dirty="0">
                    <a:ln>
                      <a:noFill/>
                    </a:ln>
                    <a:solidFill>
                      <a:srgbClr val="000000"/>
                    </a:solidFill>
                    <a:effectLst/>
                    <a:uFillTx/>
                    <a:ea typeface="+mn-ea"/>
                    <a:cs typeface="+mn-cs"/>
                    <a:sym typeface="Calibri"/>
                  </a:rPr>
                  <a:t>Radiant Dosage </a:t>
                </a:r>
                <a:r>
                  <a:rPr kumimoji="0" lang="en-US" sz="3000" b="1" u="none" strike="noStrike" cap="none" spc="0" normalizeH="0" baseline="0" dirty="0">
                    <a:ln>
                      <a:noFill/>
                    </a:ln>
                    <a:solidFill>
                      <a:srgbClr val="000000"/>
                    </a:solidFill>
                    <a:effectLst/>
                    <a:uFillTx/>
                    <a:ea typeface="+mn-ea"/>
                    <a:cs typeface="+mn-cs"/>
                    <a:sym typeface="Calibri"/>
                  </a:rPr>
                  <a:t>(Wh/</a:t>
                </a:r>
                <a14:m>
                  <m:oMath xmlns:m="http://schemas.openxmlformats.org/officeDocument/2006/math">
                    <m:sSup>
                      <m:sSupPr>
                        <m:ctrlPr>
                          <a:rPr kumimoji="0" lang="en-US" sz="3000" b="1" i="1" u="none" strike="noStrike" cap="none" spc="0" normalizeH="0" baseline="0" smtClean="0">
                            <a:ln>
                              <a:noFill/>
                            </a:ln>
                            <a:solidFill>
                              <a:srgbClr val="000000"/>
                            </a:solidFill>
                            <a:effectLst/>
                            <a:uFillTx/>
                            <a:latin typeface="Cambria Math" panose="02040503050406030204" pitchFamily="18" charset="0"/>
                            <a:ea typeface="+mn-ea"/>
                            <a:cs typeface="+mn-cs"/>
                            <a:sym typeface="Calibri"/>
                          </a:rPr>
                        </m:ctrlPr>
                      </m:sSupPr>
                      <m:e>
                        <m:r>
                          <a:rPr kumimoji="0" lang="en-US" sz="3000" b="1" i="0" u="none" strike="noStrike" cap="none" spc="0" normalizeH="0" baseline="0" smtClean="0">
                            <a:ln>
                              <a:noFill/>
                            </a:ln>
                            <a:solidFill>
                              <a:srgbClr val="000000"/>
                            </a:solidFill>
                            <a:effectLst/>
                            <a:uFillTx/>
                            <a:latin typeface="Cambria Math" panose="02040503050406030204" pitchFamily="18" charset="0"/>
                            <a:ea typeface="+mn-ea"/>
                            <a:cs typeface="+mn-cs"/>
                            <a:sym typeface="Calibri"/>
                          </a:rPr>
                          <m:t>𝐦</m:t>
                        </m:r>
                      </m:e>
                      <m:sup>
                        <m:r>
                          <a:rPr kumimoji="0" lang="en-US" sz="3000" b="1" i="0" u="none" strike="noStrike" cap="none" spc="0" normalizeH="0" baseline="0" smtClean="0">
                            <a:ln>
                              <a:noFill/>
                            </a:ln>
                            <a:solidFill>
                              <a:srgbClr val="000000"/>
                            </a:solidFill>
                            <a:effectLst/>
                            <a:uFillTx/>
                            <a:latin typeface="Cambria Math" panose="02040503050406030204" pitchFamily="18" charset="0"/>
                            <a:ea typeface="+mn-ea"/>
                            <a:cs typeface="+mn-cs"/>
                            <a:sym typeface="Calibri"/>
                          </a:rPr>
                          <m:t>𝟐</m:t>
                        </m:r>
                      </m:sup>
                    </m:sSup>
                    <m:r>
                      <a:rPr kumimoji="0" lang="en-US" sz="3000" b="1" i="1" u="none" strike="noStrike" cap="none" spc="0" normalizeH="0" baseline="0" smtClean="0">
                        <a:ln>
                          <a:noFill/>
                        </a:ln>
                        <a:solidFill>
                          <a:srgbClr val="000000"/>
                        </a:solidFill>
                        <a:effectLst/>
                        <a:uFillTx/>
                        <a:latin typeface="Cambria Math" panose="02040503050406030204" pitchFamily="18" charset="0"/>
                        <a:ea typeface="+mn-ea"/>
                        <a:cs typeface="+mn-cs"/>
                        <a:sym typeface="Calibri"/>
                      </a:rPr>
                      <m:t>)</m:t>
                    </m:r>
                  </m:oMath>
                </a14:m>
                <a:r>
                  <a:rPr kumimoji="0" lang="en-US" sz="3000" b="1" i="1" u="none" strike="noStrike" cap="none" spc="0" normalizeH="0" baseline="0" dirty="0">
                    <a:ln>
                      <a:noFill/>
                    </a:ln>
                    <a:solidFill>
                      <a:srgbClr val="000000"/>
                    </a:solidFill>
                    <a:effectLst/>
                    <a:uFillTx/>
                    <a:ea typeface="+mn-ea"/>
                    <a:cs typeface="+mn-cs"/>
                    <a:sym typeface="Calibri"/>
                  </a:rPr>
                  <a:t> </a:t>
                </a:r>
              </a:p>
            </p:txBody>
          </p:sp>
        </mc:Choice>
        <mc:Fallback xmlns="">
          <p:sp>
            <p:nvSpPr>
              <p:cNvPr id="144" name="TextBox 143">
                <a:extLst>
                  <a:ext uri="{FF2B5EF4-FFF2-40B4-BE49-F238E27FC236}">
                    <a16:creationId xmlns:a16="http://schemas.microsoft.com/office/drawing/2014/main" id="{C36C4551-BB5D-420C-8CC0-43C43DC6DA06}"/>
                  </a:ext>
                </a:extLst>
              </p:cNvPr>
              <p:cNvSpPr txBox="1">
                <a:spLocks noRot="1" noChangeAspect="1" noMove="1" noResize="1" noEditPoints="1" noAdjustHandles="1" noChangeArrowheads="1" noChangeShapeType="1" noTextEdit="1"/>
              </p:cNvSpPr>
              <p:nvPr/>
            </p:nvSpPr>
            <p:spPr>
              <a:xfrm>
                <a:off x="20464485" y="12683489"/>
                <a:ext cx="4600831" cy="616386"/>
              </a:xfrm>
              <a:prstGeom prst="rect">
                <a:avLst/>
              </a:prstGeom>
              <a:blipFill>
                <a:blip r:embed="rId17"/>
                <a:stretch>
                  <a:fillRect l="-3576" t="-5941" b="-26733"/>
                </a:stretch>
              </a:blipFill>
              <a:ln w="12700" cap="flat">
                <a:noFill/>
                <a:miter lim="400000"/>
              </a:ln>
              <a:effectLst/>
            </p:spPr>
            <p:txBody>
              <a:bodyPr/>
              <a:lstStyle/>
              <a:p>
                <a:r>
                  <a:rPr lang="en-US">
                    <a:noFill/>
                  </a:rPr>
                  <a:t> </a:t>
                </a:r>
              </a:p>
            </p:txBody>
          </p:sp>
        </mc:Fallback>
      </mc:AlternateContent>
      <p:sp>
        <p:nvSpPr>
          <p:cNvPr id="145" name="TextBox 144">
            <a:extLst>
              <a:ext uri="{FF2B5EF4-FFF2-40B4-BE49-F238E27FC236}">
                <a16:creationId xmlns:a16="http://schemas.microsoft.com/office/drawing/2014/main" id="{C250CE9B-7A80-4AB5-84C8-1F24B4AB6DE2}"/>
              </a:ext>
            </a:extLst>
          </p:cNvPr>
          <p:cNvSpPr txBox="1"/>
          <p:nvPr/>
        </p:nvSpPr>
        <p:spPr>
          <a:xfrm rot="16200000">
            <a:off x="15863764" y="9137944"/>
            <a:ext cx="2720334" cy="605934"/>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lang="en-US" sz="3000" b="1" i="1" dirty="0">
                <a:solidFill>
                  <a:srgbClr val="000000"/>
                </a:solidFill>
                <a:sym typeface="Calibri"/>
              </a:rPr>
              <a:t>E</a:t>
            </a:r>
            <a:r>
              <a:rPr lang="en-US" sz="3000" b="1" dirty="0">
                <a:solidFill>
                  <a:srgbClr val="000000"/>
                </a:solidFill>
                <a:sym typeface="Calibri"/>
              </a:rPr>
              <a:t> of LDPE (GPa)</a:t>
            </a:r>
            <a:endParaRPr kumimoji="0" lang="en-US" sz="3000" b="1" u="none" strike="noStrike" cap="none" spc="0" normalizeH="0" baseline="0" dirty="0">
              <a:ln>
                <a:noFill/>
              </a:ln>
              <a:solidFill>
                <a:srgbClr val="000000"/>
              </a:solidFill>
              <a:effectLst/>
              <a:uFillTx/>
              <a:sym typeface="Calibri"/>
            </a:endParaRPr>
          </a:p>
        </p:txBody>
      </p:sp>
      <p:pic>
        <p:nvPicPr>
          <p:cNvPr id="1026" name="Picture 2" descr="NSF Logo | NSF - National Science Foundation">
            <a:extLst>
              <a:ext uri="{FF2B5EF4-FFF2-40B4-BE49-F238E27FC236}">
                <a16:creationId xmlns:a16="http://schemas.microsoft.com/office/drawing/2014/main" id="{76B67AAF-594F-447B-949F-DE051FE2407D}"/>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30104733" y="33533728"/>
            <a:ext cx="1572870" cy="1581091"/>
          </a:xfrm>
          <a:prstGeom prst="rect">
            <a:avLst/>
          </a:prstGeom>
          <a:noFill/>
          <a:extLst>
            <a:ext uri="{909E8E84-426E-40DD-AFC4-6F175D3DCCD1}">
              <a14:hiddenFill xmlns:a14="http://schemas.microsoft.com/office/drawing/2010/main">
                <a:solidFill>
                  <a:srgbClr val="FFFFFF"/>
                </a:solidFill>
              </a14:hiddenFill>
            </a:ext>
          </a:extLst>
        </p:spPr>
      </p:pic>
      <p:sp>
        <p:nvSpPr>
          <p:cNvPr id="150" name="TextBox 149">
            <a:extLst>
              <a:ext uri="{FF2B5EF4-FFF2-40B4-BE49-F238E27FC236}">
                <a16:creationId xmlns:a16="http://schemas.microsoft.com/office/drawing/2014/main" id="{682BF976-6C6A-4703-B575-6FC289EEBB97}"/>
              </a:ext>
            </a:extLst>
          </p:cNvPr>
          <p:cNvSpPr txBox="1"/>
          <p:nvPr/>
        </p:nvSpPr>
        <p:spPr>
          <a:xfrm>
            <a:off x="21308016" y="15426620"/>
            <a:ext cx="579259" cy="3222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20000" b="0" i="0" u="none" strike="noStrike" cap="none" spc="0" normalizeH="0" baseline="0" dirty="0">
                <a:ln>
                  <a:noFill/>
                </a:ln>
                <a:solidFill>
                  <a:srgbClr val="000000"/>
                </a:solidFill>
                <a:effectLst/>
                <a:uFillTx/>
                <a:latin typeface="+mn-lt"/>
                <a:ea typeface="+mn-ea"/>
                <a:cs typeface="+mn-cs"/>
                <a:sym typeface="Calibri"/>
              </a:rPr>
              <a:t>-</a:t>
            </a:r>
          </a:p>
        </p:txBody>
      </p:sp>
      <p:sp>
        <p:nvSpPr>
          <p:cNvPr id="151" name="TextBox 150">
            <a:extLst>
              <a:ext uri="{FF2B5EF4-FFF2-40B4-BE49-F238E27FC236}">
                <a16:creationId xmlns:a16="http://schemas.microsoft.com/office/drawing/2014/main" id="{0EB7E079-307F-4D46-9322-FA3EE74A00BB}"/>
              </a:ext>
            </a:extLst>
          </p:cNvPr>
          <p:cNvSpPr txBox="1"/>
          <p:nvPr/>
        </p:nvSpPr>
        <p:spPr>
          <a:xfrm>
            <a:off x="26342536" y="15899454"/>
            <a:ext cx="1325851" cy="24525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15000" b="0" i="0" u="none" strike="noStrike" cap="none" spc="0" normalizeH="0" baseline="0" dirty="0">
                <a:ln>
                  <a:noFill/>
                </a:ln>
                <a:solidFill>
                  <a:srgbClr val="000000"/>
                </a:solidFill>
                <a:effectLst/>
                <a:uFillTx/>
                <a:latin typeface="+mn-lt"/>
                <a:ea typeface="+mn-ea"/>
                <a:cs typeface="+mn-cs"/>
                <a:sym typeface="Calibri"/>
              </a:rPr>
              <a:t>=</a:t>
            </a:r>
          </a:p>
        </p:txBody>
      </p:sp>
      <p:sp>
        <p:nvSpPr>
          <p:cNvPr id="153" name="TextBox 152">
            <a:extLst>
              <a:ext uri="{FF2B5EF4-FFF2-40B4-BE49-F238E27FC236}">
                <a16:creationId xmlns:a16="http://schemas.microsoft.com/office/drawing/2014/main" id="{4E4BAD82-1052-4B38-8086-18A18B0D8BF8}"/>
              </a:ext>
            </a:extLst>
          </p:cNvPr>
          <p:cNvSpPr txBox="1"/>
          <p:nvPr/>
        </p:nvSpPr>
        <p:spPr>
          <a:xfrm>
            <a:off x="7976217" y="22858414"/>
            <a:ext cx="7848078" cy="6059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t">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3000" b="1" i="0" u="none" strike="noStrike" cap="none" spc="0" normalizeH="0" baseline="0" dirty="0">
                <a:ln>
                  <a:noFill/>
                </a:ln>
                <a:solidFill>
                  <a:srgbClr val="000000"/>
                </a:solidFill>
                <a:effectLst/>
                <a:uFillTx/>
                <a:latin typeface="+mn-lt"/>
                <a:ea typeface="+mn-ea"/>
                <a:cs typeface="+mn-cs"/>
                <a:sym typeface="Calibri"/>
              </a:rPr>
              <a:t>MATLAB Execution of Contact mechanics model</a:t>
            </a:r>
          </a:p>
        </p:txBody>
      </p:sp>
      <p:cxnSp>
        <p:nvCxnSpPr>
          <p:cNvPr id="155" name="Straight Connector 154">
            <a:extLst>
              <a:ext uri="{FF2B5EF4-FFF2-40B4-BE49-F238E27FC236}">
                <a16:creationId xmlns:a16="http://schemas.microsoft.com/office/drawing/2014/main" id="{637C1F50-1947-4569-A459-45CE6AC06B49}"/>
              </a:ext>
            </a:extLst>
          </p:cNvPr>
          <p:cNvCxnSpPr>
            <a:cxnSpLocks/>
          </p:cNvCxnSpPr>
          <p:nvPr/>
        </p:nvCxnSpPr>
        <p:spPr>
          <a:xfrm>
            <a:off x="951149" y="22690773"/>
            <a:ext cx="14590301" cy="0"/>
          </a:xfrm>
          <a:prstGeom prst="line">
            <a:avLst/>
          </a:prstGeom>
          <a:ln w="57150">
            <a:solidFill>
              <a:srgbClr val="F1694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6CB0BE8F-1E83-414B-8894-8BEF9FA6F0FD}"/>
              </a:ext>
            </a:extLst>
          </p:cNvPr>
          <p:cNvCxnSpPr>
            <a:cxnSpLocks/>
          </p:cNvCxnSpPr>
          <p:nvPr/>
        </p:nvCxnSpPr>
        <p:spPr>
          <a:xfrm>
            <a:off x="962988" y="31145869"/>
            <a:ext cx="14590301" cy="0"/>
          </a:xfrm>
          <a:prstGeom prst="line">
            <a:avLst/>
          </a:prstGeom>
          <a:ln w="57150">
            <a:solidFill>
              <a:srgbClr val="F1694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A18BAAEF-0C02-4D8E-B4DD-7883ABF216C9}"/>
              </a:ext>
            </a:extLst>
          </p:cNvPr>
          <p:cNvCxnSpPr>
            <a:cxnSpLocks/>
          </p:cNvCxnSpPr>
          <p:nvPr/>
        </p:nvCxnSpPr>
        <p:spPr>
          <a:xfrm>
            <a:off x="17295580" y="13614979"/>
            <a:ext cx="14590301" cy="0"/>
          </a:xfrm>
          <a:prstGeom prst="line">
            <a:avLst/>
          </a:prstGeom>
          <a:ln w="57150">
            <a:solidFill>
              <a:srgbClr val="F16941"/>
            </a:solidFill>
          </a:ln>
        </p:spPr>
        <p:style>
          <a:lnRef idx="1">
            <a:schemeClr val="accent1"/>
          </a:lnRef>
          <a:fillRef idx="0">
            <a:schemeClr val="accent1"/>
          </a:fillRef>
          <a:effectRef idx="0">
            <a:schemeClr val="accent1"/>
          </a:effectRef>
          <a:fontRef idx="minor">
            <a:schemeClr val="tx1"/>
          </a:fontRef>
        </p:style>
      </p:cxnSp>
      <p:pic>
        <p:nvPicPr>
          <p:cNvPr id="161" name="Picture 6" descr="Logo Download | University Relations">
            <a:extLst>
              <a:ext uri="{FF2B5EF4-FFF2-40B4-BE49-F238E27FC236}">
                <a16:creationId xmlns:a16="http://schemas.microsoft.com/office/drawing/2014/main" id="{E9352E50-8481-46FA-AFA7-BE7FBEEE336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0081988" y="32065823"/>
            <a:ext cx="1572870" cy="1048580"/>
          </a:xfrm>
          <a:prstGeom prst="rect">
            <a:avLst/>
          </a:prstGeom>
          <a:noFill/>
          <a:extLst>
            <a:ext uri="{909E8E84-426E-40DD-AFC4-6F175D3DCCD1}">
              <a14:hiddenFill xmlns:a14="http://schemas.microsoft.com/office/drawing/2010/main">
                <a:solidFill>
                  <a:srgbClr val="FFFFFF"/>
                </a:solidFill>
              </a14:hiddenFill>
            </a:ext>
          </a:extLst>
        </p:spPr>
      </p:pic>
      <p:sp>
        <p:nvSpPr>
          <p:cNvPr id="164" name="Rectangle 163">
            <a:extLst>
              <a:ext uri="{FF2B5EF4-FFF2-40B4-BE49-F238E27FC236}">
                <a16:creationId xmlns:a16="http://schemas.microsoft.com/office/drawing/2014/main" id="{1F0CDEC8-89D2-4194-9F15-D1A619DD8CC7}"/>
              </a:ext>
            </a:extLst>
          </p:cNvPr>
          <p:cNvSpPr/>
          <p:nvPr/>
        </p:nvSpPr>
        <p:spPr>
          <a:xfrm rot="19889783">
            <a:off x="3819499" y="18604649"/>
            <a:ext cx="604571" cy="612475"/>
          </a:xfrm>
          <a:prstGeom prst="rect">
            <a:avLst/>
          </a:prstGeom>
          <a:solidFill>
            <a:schemeClr val="bg1"/>
          </a:solidFill>
          <a:ln w="12700" cap="flat">
            <a:solidFill>
              <a:schemeClr val="bg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584200" rtl="0" fontAlgn="auto" latinLnBrk="0" hangingPunct="0">
              <a:lnSpc>
                <a:spcPct val="100000"/>
              </a:lnSpc>
              <a:spcBef>
                <a:spcPts val="4200"/>
              </a:spcBef>
              <a:spcAft>
                <a:spcPts val="0"/>
              </a:spcAft>
              <a:buClrTx/>
              <a:buSzTx/>
              <a:buFontTx/>
              <a:buNone/>
              <a:tabLst/>
            </a:pPr>
            <a:endParaRPr kumimoji="0" lang="en-US" sz="5000" b="0" i="0" u="none" strike="noStrike" cap="none" spc="0" normalizeH="0" baseline="0">
              <a:ln>
                <a:noFill/>
              </a:ln>
              <a:solidFill>
                <a:srgbClr val="000000"/>
              </a:solidFill>
              <a:effectLst/>
              <a:uFillTx/>
              <a:latin typeface="+mn-lt"/>
              <a:ea typeface="+mn-ea"/>
              <a:cs typeface="+mn-cs"/>
              <a:sym typeface="Calibri"/>
            </a:endParaRPr>
          </a:p>
        </p:txBody>
      </p:sp>
      <p:pic>
        <p:nvPicPr>
          <p:cNvPr id="165" name="Picture 164">
            <a:extLst>
              <a:ext uri="{FF2B5EF4-FFF2-40B4-BE49-F238E27FC236}">
                <a16:creationId xmlns:a16="http://schemas.microsoft.com/office/drawing/2014/main" id="{B1E00F99-503B-4353-935C-7A740E3A98D9}"/>
              </a:ext>
            </a:extLst>
          </p:cNvPr>
          <p:cNvPicPr>
            <a:picLocks noChangeAspect="1"/>
          </p:cNvPicPr>
          <p:nvPr/>
        </p:nvPicPr>
        <p:blipFill rotWithShape="1">
          <a:blip r:embed="rId7">
            <a:extLst>
              <a:ext uri="{28A0092B-C50C-407E-A947-70E740481C1C}">
                <a14:useLocalDpi xmlns:a14="http://schemas.microsoft.com/office/drawing/2010/main" val="0"/>
              </a:ext>
            </a:extLst>
          </a:blip>
          <a:srcRect l="39649" t="69202" r="34278"/>
          <a:stretch/>
        </p:blipFill>
        <p:spPr>
          <a:xfrm rot="863660">
            <a:off x="2407021" y="17260892"/>
            <a:ext cx="823977" cy="716094"/>
          </a:xfrm>
          <a:prstGeom prst="rect">
            <a:avLst/>
          </a:prstGeom>
        </p:spPr>
      </p:pic>
      <p:sp>
        <p:nvSpPr>
          <p:cNvPr id="93" name="Rectangle 92">
            <a:extLst>
              <a:ext uri="{FF2B5EF4-FFF2-40B4-BE49-F238E27FC236}">
                <a16:creationId xmlns:a16="http://schemas.microsoft.com/office/drawing/2014/main" id="{64D89C41-E8C3-4DB7-A119-EE6BD6CA3763}"/>
              </a:ext>
            </a:extLst>
          </p:cNvPr>
          <p:cNvSpPr/>
          <p:nvPr/>
        </p:nvSpPr>
        <p:spPr>
          <a:xfrm>
            <a:off x="539459" y="21406117"/>
            <a:ext cx="15706976" cy="337903"/>
          </a:xfrm>
          <a:prstGeom prst="rect">
            <a:avLst/>
          </a:prstGeom>
          <a:solidFill>
            <a:srgbClr val="F169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4" name="Picture 93">
            <a:extLst>
              <a:ext uri="{FF2B5EF4-FFF2-40B4-BE49-F238E27FC236}">
                <a16:creationId xmlns:a16="http://schemas.microsoft.com/office/drawing/2014/main" id="{F560B199-C70A-47C5-BC2D-EFB90B1DCDE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60237" y="17000537"/>
            <a:ext cx="3414790" cy="2226412"/>
          </a:xfrm>
          <a:prstGeom prst="rect">
            <a:avLst/>
          </a:prstGeom>
        </p:spPr>
      </p:pic>
      <p:pic>
        <p:nvPicPr>
          <p:cNvPr id="95" name="Picture 94">
            <a:extLst>
              <a:ext uri="{FF2B5EF4-FFF2-40B4-BE49-F238E27FC236}">
                <a16:creationId xmlns:a16="http://schemas.microsoft.com/office/drawing/2014/main" id="{05D99D84-13F9-4EDD-9DAC-E0D250E4CFCC}"/>
              </a:ext>
            </a:extLst>
          </p:cNvPr>
          <p:cNvPicPr>
            <a:picLocks noChangeAspect="1"/>
          </p:cNvPicPr>
          <p:nvPr/>
        </p:nvPicPr>
        <p:blipFill rotWithShape="1">
          <a:blip r:embed="rId7">
            <a:extLst>
              <a:ext uri="{28A0092B-C50C-407E-A947-70E740481C1C}">
                <a14:useLocalDpi xmlns:a14="http://schemas.microsoft.com/office/drawing/2010/main" val="0"/>
              </a:ext>
            </a:extLst>
          </a:blip>
          <a:srcRect l="39649" t="69202" r="34278"/>
          <a:stretch/>
        </p:blipFill>
        <p:spPr>
          <a:xfrm rot="863660">
            <a:off x="6291539" y="17125073"/>
            <a:ext cx="823977" cy="716094"/>
          </a:xfrm>
          <a:prstGeom prst="rect">
            <a:avLst/>
          </a:prstGeom>
        </p:spPr>
      </p:pic>
      <p:sp>
        <p:nvSpPr>
          <p:cNvPr id="6" name="Oval 5">
            <a:extLst>
              <a:ext uri="{FF2B5EF4-FFF2-40B4-BE49-F238E27FC236}">
                <a16:creationId xmlns:a16="http://schemas.microsoft.com/office/drawing/2014/main" id="{C0DB7DE7-9510-4400-8F94-EED3FE9141CB}"/>
              </a:ext>
            </a:extLst>
          </p:cNvPr>
          <p:cNvSpPr/>
          <p:nvPr/>
        </p:nvSpPr>
        <p:spPr>
          <a:xfrm>
            <a:off x="5013315" y="17217036"/>
            <a:ext cx="581228" cy="433159"/>
          </a:xfrm>
          <a:prstGeom prst="ellipse">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074BDB97-36CF-498F-AEC2-DE7F4CCF92F7}"/>
              </a:ext>
            </a:extLst>
          </p:cNvPr>
          <p:cNvSpPr/>
          <p:nvPr/>
        </p:nvSpPr>
        <p:spPr>
          <a:xfrm>
            <a:off x="6088158" y="17016833"/>
            <a:ext cx="581228" cy="433159"/>
          </a:xfrm>
          <a:prstGeom prst="ellipse">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5B4A2B4A-6C19-4511-9436-B36B0327C86F}"/>
              </a:ext>
            </a:extLst>
          </p:cNvPr>
          <p:cNvSpPr/>
          <p:nvPr/>
        </p:nvSpPr>
        <p:spPr>
          <a:xfrm>
            <a:off x="6806566" y="17802936"/>
            <a:ext cx="703281" cy="644146"/>
          </a:xfrm>
          <a:prstGeom prst="ellipse">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20A58BA2-2EDB-4025-AE90-72A749043059}"/>
              </a:ext>
            </a:extLst>
          </p:cNvPr>
          <p:cNvSpPr txBox="1"/>
          <p:nvPr/>
        </p:nvSpPr>
        <p:spPr>
          <a:xfrm>
            <a:off x="13267524" y="18314082"/>
            <a:ext cx="1927660" cy="584775"/>
          </a:xfrm>
          <a:prstGeom prst="rect">
            <a:avLst/>
          </a:prstGeom>
          <a:noFill/>
        </p:spPr>
        <p:txBody>
          <a:bodyPr wrap="square" rtlCol="0">
            <a:spAutoFit/>
          </a:bodyPr>
          <a:lstStyle/>
          <a:p>
            <a:pPr algn="r"/>
            <a:r>
              <a:rPr lang="en-US" sz="1600" b="1" dirty="0"/>
              <a:t>Machine Direction</a:t>
            </a:r>
          </a:p>
          <a:p>
            <a:pPr algn="r"/>
            <a:r>
              <a:rPr lang="en-US" sz="1600" b="1" dirty="0"/>
              <a:t>Transverse Direction</a:t>
            </a:r>
          </a:p>
        </p:txBody>
      </p:sp>
      <p:sp>
        <p:nvSpPr>
          <p:cNvPr id="99" name="TextBox 98">
            <a:extLst>
              <a:ext uri="{FF2B5EF4-FFF2-40B4-BE49-F238E27FC236}">
                <a16:creationId xmlns:a16="http://schemas.microsoft.com/office/drawing/2014/main" id="{32225C4F-4ACC-4D02-8561-BECD0AD3004F}"/>
              </a:ext>
            </a:extLst>
          </p:cNvPr>
          <p:cNvSpPr txBox="1"/>
          <p:nvPr/>
        </p:nvSpPr>
        <p:spPr>
          <a:xfrm>
            <a:off x="10788271" y="32136554"/>
            <a:ext cx="5055184" cy="2677656"/>
          </a:xfrm>
          <a:prstGeom prst="rect">
            <a:avLst/>
          </a:prstGeom>
          <a:noFill/>
        </p:spPr>
        <p:txBody>
          <a:bodyPr wrap="square" rtlCol="0">
            <a:spAutoFit/>
          </a:bodyPr>
          <a:lstStyle/>
          <a:p>
            <a:r>
              <a:rPr lang="en-US" sz="2400" b="1" dirty="0">
                <a:cs typeface="Arial" panose="020B0604020202020204" pitchFamily="34" charset="0"/>
              </a:rPr>
              <a:t>Fig. 5A &amp; 5B </a:t>
            </a:r>
            <a:r>
              <a:rPr lang="en-US" sz="2400" dirty="0">
                <a:cs typeface="Arial" panose="020B0604020202020204" pitchFamily="34" charset="0"/>
              </a:rPr>
              <a:t>To simulate the size of environmental sediment, a more dull shape tip was prepared by oxidizing silicon tip. The original sharp tip was combusted to form a blunt silicon oxide tip after combustion for 3 hours at 1000°C. </a:t>
            </a:r>
          </a:p>
        </p:txBody>
      </p:sp>
      <p:sp>
        <p:nvSpPr>
          <p:cNvPr id="101" name="TextBox 100">
            <a:extLst>
              <a:ext uri="{FF2B5EF4-FFF2-40B4-BE49-F238E27FC236}">
                <a16:creationId xmlns:a16="http://schemas.microsoft.com/office/drawing/2014/main" id="{765F98F2-6C92-4B61-AFF4-DBF0F0E6AEF2}"/>
              </a:ext>
            </a:extLst>
          </p:cNvPr>
          <p:cNvSpPr txBox="1"/>
          <p:nvPr/>
        </p:nvSpPr>
        <p:spPr>
          <a:xfrm>
            <a:off x="27451561" y="7387939"/>
            <a:ext cx="4336201" cy="4570482"/>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Fig. 6 </a:t>
            </a:r>
            <a:r>
              <a:rPr lang="en-US" sz="2400" dirty="0">
                <a:latin typeface="Arial" panose="020B0604020202020204" pitchFamily="34" charset="0"/>
                <a:cs typeface="Arial" panose="020B0604020202020204" pitchFamily="34" charset="0"/>
              </a:rPr>
              <a:t>Young’s Modulus of LDPE as calculated by MATLAB code over the radiant dosage (constant 340 nm UV over time). We observed increasing elastic  modulus </a:t>
            </a:r>
            <a:r>
              <a:rPr lang="en-US" sz="2400" i="1" dirty="0">
                <a:latin typeface="Arial" panose="020B0604020202020204" pitchFamily="34" charset="0"/>
                <a:cs typeface="Arial" panose="020B0604020202020204" pitchFamily="34" charset="0"/>
              </a:rPr>
              <a:t>E  </a:t>
            </a:r>
            <a:r>
              <a:rPr lang="en-US" sz="2400" dirty="0">
                <a:latin typeface="Arial" panose="020B0604020202020204" pitchFamily="34" charset="0"/>
                <a:cs typeface="Arial" panose="020B0604020202020204" pitchFamily="34" charset="0"/>
              </a:rPr>
              <a:t>as UV exposure  increases. As hypothesized, modulus change in response to irradiation is similar between bulk scale and surface nano-scale. </a:t>
            </a:r>
          </a:p>
        </p:txBody>
      </p:sp>
      <mc:AlternateContent xmlns:mc="http://schemas.openxmlformats.org/markup-compatibility/2006" xmlns:a14="http://schemas.microsoft.com/office/drawing/2010/main">
        <mc:Choice Requires="a14">
          <p:sp>
            <p:nvSpPr>
              <p:cNvPr id="107" name="TextBox 106">
                <a:extLst>
                  <a:ext uri="{FF2B5EF4-FFF2-40B4-BE49-F238E27FC236}">
                    <a16:creationId xmlns:a16="http://schemas.microsoft.com/office/drawing/2014/main" id="{61E13FE8-1C16-4816-B990-C0181DBECBE5}"/>
                  </a:ext>
                </a:extLst>
              </p:cNvPr>
              <p:cNvSpPr txBox="1"/>
              <p:nvPr/>
            </p:nvSpPr>
            <p:spPr>
              <a:xfrm>
                <a:off x="17217240" y="18872222"/>
                <a:ext cx="14437618" cy="1200329"/>
              </a:xfrm>
              <a:prstGeom prst="rect">
                <a:avLst/>
              </a:prstGeom>
              <a:noFill/>
            </p:spPr>
            <p:txBody>
              <a:bodyPr wrap="square" rtlCol="0">
                <a:spAutoFit/>
              </a:bodyPr>
              <a:lstStyle/>
              <a:p>
                <a:pPr algn="just"/>
                <a:r>
                  <a:rPr lang="en-US" sz="2400" b="1" dirty="0">
                    <a:cs typeface="Arial" panose="020B0604020202020204" pitchFamily="34" charset="0"/>
                  </a:rPr>
                  <a:t>Fig. 7 </a:t>
                </a:r>
                <a:r>
                  <a:rPr lang="en-US" sz="2400" dirty="0">
                    <a:cs typeface="Arial" panose="020B0604020202020204" pitchFamily="34" charset="0"/>
                  </a:rPr>
                  <a:t>Topographical images from AFM depicting 9 </a:t>
                </a:r>
                <a14:m>
                  <m:oMath xmlns:m="http://schemas.openxmlformats.org/officeDocument/2006/math">
                    <m:r>
                      <a:rPr lang="en-US" sz="2400" i="1" dirty="0" smtClean="0">
                        <a:latin typeface="Cambria Math" panose="02040503050406030204" pitchFamily="18" charset="0"/>
                        <a:ea typeface="Cambria Math" panose="02040503050406030204" pitchFamily="18" charset="0"/>
                      </a:rPr>
                      <m:t>𝜇</m:t>
                    </m:r>
                  </m:oMath>
                </a14:m>
                <a:r>
                  <a:rPr lang="en-US" sz="2400" dirty="0">
                    <a:cs typeface="Arial" panose="020B0604020202020204" pitchFamily="34" charset="0"/>
                  </a:rPr>
                  <a:t>m</a:t>
                </a:r>
                <a:r>
                  <a:rPr lang="en-US" sz="2400" baseline="30000" dirty="0">
                    <a:cs typeface="Arial" panose="020B0604020202020204" pitchFamily="34" charset="0"/>
                  </a:rPr>
                  <a:t>2</a:t>
                </a:r>
                <a:r>
                  <a:rPr lang="en-US" sz="2400" dirty="0">
                    <a:cs typeface="Arial" panose="020B0604020202020204" pitchFamily="34" charset="0"/>
                  </a:rPr>
                  <a:t> area of virgin LDPE surface before and after abrasion experimentation. Through imaging software, the pre &amp; post abrasion images were subtracted in order to calculate the loss of plastic material, which is correlated with nano &amp; microplastic generation. </a:t>
                </a:r>
              </a:p>
            </p:txBody>
          </p:sp>
        </mc:Choice>
        <mc:Fallback xmlns="">
          <p:sp>
            <p:nvSpPr>
              <p:cNvPr id="107" name="TextBox 106">
                <a:extLst>
                  <a:ext uri="{FF2B5EF4-FFF2-40B4-BE49-F238E27FC236}">
                    <a16:creationId xmlns:a16="http://schemas.microsoft.com/office/drawing/2014/main" id="{61E13FE8-1C16-4816-B990-C0181DBECBE5}"/>
                  </a:ext>
                </a:extLst>
              </p:cNvPr>
              <p:cNvSpPr txBox="1">
                <a:spLocks noRot="1" noChangeAspect="1" noMove="1" noResize="1" noEditPoints="1" noAdjustHandles="1" noChangeArrowheads="1" noChangeShapeType="1" noTextEdit="1"/>
              </p:cNvSpPr>
              <p:nvPr/>
            </p:nvSpPr>
            <p:spPr>
              <a:xfrm>
                <a:off x="17217240" y="18872222"/>
                <a:ext cx="14437618" cy="1200329"/>
              </a:xfrm>
              <a:prstGeom prst="rect">
                <a:avLst/>
              </a:prstGeom>
              <a:blipFill>
                <a:blip r:embed="rId20"/>
                <a:stretch>
                  <a:fillRect l="-633" t="-4061" r="-633" b="-10660"/>
                </a:stretch>
              </a:blipFill>
            </p:spPr>
            <p:txBody>
              <a:bodyPr/>
              <a:lstStyle/>
              <a:p>
                <a:r>
                  <a:rPr lang="en-US">
                    <a:noFill/>
                  </a:rPr>
                  <a:t> </a:t>
                </a:r>
              </a:p>
            </p:txBody>
          </p:sp>
        </mc:Fallback>
      </mc:AlternateContent>
      <p:sp>
        <p:nvSpPr>
          <p:cNvPr id="109" name="Oval 108">
            <a:extLst>
              <a:ext uri="{FF2B5EF4-FFF2-40B4-BE49-F238E27FC236}">
                <a16:creationId xmlns:a16="http://schemas.microsoft.com/office/drawing/2014/main" id="{369D312C-D5EF-4A19-9D6A-3C33F375B17E}"/>
              </a:ext>
            </a:extLst>
          </p:cNvPr>
          <p:cNvSpPr/>
          <p:nvPr/>
        </p:nvSpPr>
        <p:spPr>
          <a:xfrm>
            <a:off x="13190296" y="18661325"/>
            <a:ext cx="143992" cy="13955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098E5A9B-E73F-4038-BF4D-46EF4F87DF83}"/>
              </a:ext>
            </a:extLst>
          </p:cNvPr>
          <p:cNvSpPr/>
          <p:nvPr/>
        </p:nvSpPr>
        <p:spPr>
          <a:xfrm>
            <a:off x="13329996" y="18420813"/>
            <a:ext cx="143992" cy="139551"/>
          </a:xfrm>
          <a:prstGeom prst="ellipse">
            <a:avLst/>
          </a:prstGeom>
          <a:solidFill>
            <a:srgbClr val="0046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a:extLst>
              <a:ext uri="{FF2B5EF4-FFF2-40B4-BE49-F238E27FC236}">
                <a16:creationId xmlns:a16="http://schemas.microsoft.com/office/drawing/2014/main" id="{A6A9B16B-0461-4A15-8E3C-6E751EE4FDA6}"/>
              </a:ext>
            </a:extLst>
          </p:cNvPr>
          <p:cNvSpPr txBox="1"/>
          <p:nvPr/>
        </p:nvSpPr>
        <p:spPr>
          <a:xfrm>
            <a:off x="12442418" y="27487071"/>
            <a:ext cx="2707997" cy="707886"/>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Tip radius: 880 nm</a:t>
            </a:r>
          </a:p>
          <a:p>
            <a:r>
              <a:rPr lang="en-US" sz="2000" dirty="0">
                <a:latin typeface="Arial" panose="020B0604020202020204" pitchFamily="34" charset="0"/>
                <a:cs typeface="Arial" panose="020B0604020202020204" pitchFamily="34" charset="0"/>
              </a:rPr>
              <a:t>Loading rate: 500 </a:t>
            </a:r>
            <a:r>
              <a:rPr lang="en-US" sz="2000" dirty="0" err="1">
                <a:latin typeface="Arial" panose="020B0604020202020204" pitchFamily="34" charset="0"/>
                <a:cs typeface="Arial" panose="020B0604020202020204" pitchFamily="34" charset="0"/>
              </a:rPr>
              <a:t>nN</a:t>
            </a:r>
            <a:endParaRPr lang="en-US" sz="20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D201BB2E-2E9A-4531-ABFE-8AE8AD5276BC}"/>
              </a:ext>
            </a:extLst>
          </p:cNvPr>
          <p:cNvSpPr/>
          <p:nvPr/>
        </p:nvSpPr>
        <p:spPr>
          <a:xfrm>
            <a:off x="1387702" y="24449933"/>
            <a:ext cx="714042" cy="192658"/>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4752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p:bldP spid="111" grpId="0" animBg="1"/>
      <p:bldP spid="112" grpId="0" animBg="1"/>
      <p:bldP spid="144" grpId="0" animBg="1"/>
      <p:bldP spid="145" grpId="0" animBg="1"/>
      <p:bldP spid="153"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1110</TotalTime>
  <Words>831</Words>
  <Application>Microsoft Office PowerPoint</Application>
  <PresentationFormat>Custom</PresentationFormat>
  <Paragraphs>47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Cambria Math</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Stacy Igwe</cp:lastModifiedBy>
  <cp:revision>154</cp:revision>
  <dcterms:created xsi:type="dcterms:W3CDTF">2018-12-20T22:03:40Z</dcterms:created>
  <dcterms:modified xsi:type="dcterms:W3CDTF">2021-08-05T13:07:20Z</dcterms:modified>
</cp:coreProperties>
</file>

<file path=docProps/thumbnail.jpeg>
</file>